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Narrow" charset="1" panose="020B0506020202020B04"/>
      <p:regular r:id="rId10"/>
    </p:embeddedFont>
    <p:embeddedFont>
      <p:font typeface="Archivo Narrow Bold" charset="1" panose="020B0806020202020B04"/>
      <p:regular r:id="rId11"/>
    </p:embeddedFont>
    <p:embeddedFont>
      <p:font typeface="Archivo Narrow Italics" charset="1" panose="020B0506020202090B04"/>
      <p:regular r:id="rId12"/>
    </p:embeddedFont>
    <p:embeddedFont>
      <p:font typeface="Archivo Narrow Bold Italics" charset="1" panose="020B0806020202090B04"/>
      <p:regular r:id="rId13"/>
    </p:embeddedFont>
    <p:embeddedFont>
      <p:font typeface="Catchy Mager" charset="1" panose="02000506000000020004"/>
      <p:regular r:id="rId14"/>
    </p:embeddedFont>
    <p:embeddedFont>
      <p:font typeface="Nourd" charset="1" panose="00000500000000000000"/>
      <p:regular r:id="rId15"/>
    </p:embeddedFont>
    <p:embeddedFont>
      <p:font typeface="Nourd Bold" charset="1" panose="00000800000000000000"/>
      <p:regular r:id="rId16"/>
    </p:embeddedFont>
    <p:embeddedFont>
      <p:font typeface="Nourd Light" charset="1" panose="00000400000000000000"/>
      <p:regular r:id="rId17"/>
    </p:embeddedFont>
    <p:embeddedFont>
      <p:font typeface="Nourd Medium" charset="1" panose="00000600000000000000"/>
      <p:regular r:id="rId18"/>
    </p:embeddedFont>
    <p:embeddedFont>
      <p:font typeface="Nourd Semi-Bold" charset="1" panose="00000700000000000000"/>
      <p:regular r:id="rId19"/>
    </p:embeddedFont>
    <p:embeddedFont>
      <p:font typeface="Nourd Heavy" charset="1" panose="00000A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BDAA"/>
        </a:solidFill>
      </p:bgPr>
    </p:bg>
    <p:spTree>
      <p:nvGrpSpPr>
        <p:cNvPr id="1" name=""/>
        <p:cNvGrpSpPr/>
        <p:nvPr/>
      </p:nvGrpSpPr>
      <p:grpSpPr>
        <a:xfrm>
          <a:off x="0" y="0"/>
          <a:ext cx="0" cy="0"/>
          <a:chOff x="0" y="0"/>
          <a:chExt cx="0" cy="0"/>
        </a:xfrm>
      </p:grpSpPr>
      <p:grpSp>
        <p:nvGrpSpPr>
          <p:cNvPr name="Group 2" id="2"/>
          <p:cNvGrpSpPr/>
          <p:nvPr/>
        </p:nvGrpSpPr>
        <p:grpSpPr>
          <a:xfrm rot="0">
            <a:off x="0" y="0"/>
            <a:ext cx="13152709" cy="10287000"/>
            <a:chOff x="0" y="0"/>
            <a:chExt cx="3464088" cy="2709333"/>
          </a:xfrm>
        </p:grpSpPr>
        <p:sp>
          <p:nvSpPr>
            <p:cNvPr name="Freeform 3" id="3"/>
            <p:cNvSpPr/>
            <p:nvPr/>
          </p:nvSpPr>
          <p:spPr>
            <a:xfrm flipH="false" flipV="false" rot="0">
              <a:off x="0" y="0"/>
              <a:ext cx="3464088" cy="2709333"/>
            </a:xfrm>
            <a:custGeom>
              <a:avLst/>
              <a:gdLst/>
              <a:ahLst/>
              <a:cxnLst/>
              <a:rect r="r" b="b" t="t" l="l"/>
              <a:pathLst>
                <a:path h="2709333" w="3464088">
                  <a:moveTo>
                    <a:pt x="0" y="0"/>
                  </a:moveTo>
                  <a:lnTo>
                    <a:pt x="3464088" y="0"/>
                  </a:lnTo>
                  <a:lnTo>
                    <a:pt x="3464088" y="2709333"/>
                  </a:lnTo>
                  <a:lnTo>
                    <a:pt x="0" y="2709333"/>
                  </a:lnTo>
                  <a:close/>
                </a:path>
              </a:pathLst>
            </a:custGeom>
            <a:solidFill>
              <a:srgbClr val="E7DDD3"/>
            </a:solidFill>
          </p:spPr>
        </p:sp>
        <p:sp>
          <p:nvSpPr>
            <p:cNvPr name="TextBox 4" id="4"/>
            <p:cNvSpPr txBox="true"/>
            <p:nvPr/>
          </p:nvSpPr>
          <p:spPr>
            <a:xfrm>
              <a:off x="0" y="-47625"/>
              <a:ext cx="3464088" cy="27569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468177"/>
            <a:ext cx="7481777" cy="5306593"/>
            <a:chOff x="0" y="0"/>
            <a:chExt cx="9975703" cy="7075458"/>
          </a:xfrm>
        </p:grpSpPr>
        <p:pic>
          <p:nvPicPr>
            <p:cNvPr name="Picture 6" id="6"/>
            <p:cNvPicPr>
              <a:picLocks noChangeAspect="true"/>
            </p:cNvPicPr>
            <p:nvPr/>
          </p:nvPicPr>
          <p:blipFill>
            <a:blip r:embed="rId2"/>
            <a:srcRect l="3032" t="0" r="3032" b="0"/>
            <a:stretch>
              <a:fillRect/>
            </a:stretch>
          </p:blipFill>
          <p:spPr>
            <a:xfrm flipH="false" flipV="false">
              <a:off x="0" y="0"/>
              <a:ext cx="9975703" cy="7075458"/>
            </a:xfrm>
            <a:prstGeom prst="rect">
              <a:avLst/>
            </a:prstGeom>
          </p:spPr>
        </p:pic>
      </p:grpSp>
      <p:grpSp>
        <p:nvGrpSpPr>
          <p:cNvPr name="Group 7" id="7"/>
          <p:cNvGrpSpPr/>
          <p:nvPr/>
        </p:nvGrpSpPr>
        <p:grpSpPr>
          <a:xfrm rot="0">
            <a:off x="14676112" y="1556557"/>
            <a:ext cx="1071536" cy="107153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777523" y="3468177"/>
            <a:ext cx="7481777" cy="5306593"/>
            <a:chOff x="0" y="0"/>
            <a:chExt cx="9975703" cy="7075458"/>
          </a:xfrm>
        </p:grpSpPr>
        <p:pic>
          <p:nvPicPr>
            <p:cNvPr name="Picture 11" id="11"/>
            <p:cNvPicPr>
              <a:picLocks noChangeAspect="true"/>
            </p:cNvPicPr>
            <p:nvPr/>
          </p:nvPicPr>
          <p:blipFill>
            <a:blip r:embed="rId3"/>
            <a:srcRect l="2944" t="0" r="2944" b="0"/>
            <a:stretch>
              <a:fillRect/>
            </a:stretch>
          </p:blipFill>
          <p:spPr>
            <a:xfrm flipH="false" flipV="false">
              <a:off x="0" y="0"/>
              <a:ext cx="9975703" cy="7075458"/>
            </a:xfrm>
            <a:prstGeom prst="rect">
              <a:avLst/>
            </a:prstGeom>
          </p:spPr>
        </p:pic>
      </p:grpSp>
      <p:sp>
        <p:nvSpPr>
          <p:cNvPr name="TextBox 12" id="12"/>
          <p:cNvSpPr txBox="true"/>
          <p:nvPr/>
        </p:nvSpPr>
        <p:spPr>
          <a:xfrm rot="0">
            <a:off x="3076120" y="1266825"/>
            <a:ext cx="12135760" cy="1889126"/>
          </a:xfrm>
          <a:prstGeom prst="rect">
            <a:avLst/>
          </a:prstGeom>
        </p:spPr>
        <p:txBody>
          <a:bodyPr anchor="t" rtlCol="false" tIns="0" lIns="0" bIns="0" rIns="0">
            <a:spAutoFit/>
          </a:bodyPr>
          <a:lstStyle/>
          <a:p>
            <a:pPr>
              <a:lnSpc>
                <a:spcPts val="14000"/>
              </a:lnSpc>
            </a:pPr>
            <a:r>
              <a:rPr lang="en-US" sz="14000">
                <a:solidFill>
                  <a:srgbClr val="492D1A"/>
                </a:solidFill>
                <a:latin typeface="Catchy Mager"/>
              </a:rPr>
              <a:t>JV VENTURES </a:t>
            </a:r>
          </a:p>
        </p:txBody>
      </p:sp>
      <p:sp>
        <p:nvSpPr>
          <p:cNvPr name="TextBox 13" id="13"/>
          <p:cNvSpPr txBox="true"/>
          <p:nvPr/>
        </p:nvSpPr>
        <p:spPr>
          <a:xfrm rot="0">
            <a:off x="1028700" y="8708095"/>
            <a:ext cx="7481777" cy="986156"/>
          </a:xfrm>
          <a:prstGeom prst="rect">
            <a:avLst/>
          </a:prstGeom>
        </p:spPr>
        <p:txBody>
          <a:bodyPr anchor="t" rtlCol="false" tIns="0" lIns="0" bIns="0" rIns="0">
            <a:spAutoFit/>
          </a:bodyPr>
          <a:lstStyle/>
          <a:p>
            <a:pPr algn="ctr">
              <a:lnSpc>
                <a:spcPts val="3919"/>
              </a:lnSpc>
              <a:spcBef>
                <a:spcPct val="0"/>
              </a:spcBef>
            </a:pPr>
            <a:r>
              <a:rPr lang="en-US" sz="2799">
                <a:solidFill>
                  <a:srgbClr val="492D1A"/>
                </a:solidFill>
                <a:latin typeface="Archivo Narrow"/>
              </a:rPr>
              <a:t>When you click the image it will take you to the home building portion of the website </a:t>
            </a:r>
          </a:p>
        </p:txBody>
      </p:sp>
      <p:sp>
        <p:nvSpPr>
          <p:cNvPr name="TextBox 14" id="14"/>
          <p:cNvSpPr txBox="true"/>
          <p:nvPr/>
        </p:nvSpPr>
        <p:spPr>
          <a:xfrm rot="0">
            <a:off x="9644121" y="8882720"/>
            <a:ext cx="8643879" cy="986156"/>
          </a:xfrm>
          <a:prstGeom prst="rect">
            <a:avLst/>
          </a:prstGeom>
        </p:spPr>
        <p:txBody>
          <a:bodyPr anchor="t" rtlCol="false" tIns="0" lIns="0" bIns="0" rIns="0">
            <a:spAutoFit/>
          </a:bodyPr>
          <a:lstStyle/>
          <a:p>
            <a:pPr algn="ctr">
              <a:lnSpc>
                <a:spcPts val="3919"/>
              </a:lnSpc>
              <a:spcBef>
                <a:spcPct val="0"/>
              </a:spcBef>
            </a:pPr>
            <a:r>
              <a:rPr lang="en-US" sz="2799">
                <a:solidFill>
                  <a:srgbClr val="492D1A"/>
                </a:solidFill>
                <a:latin typeface="Archivo Narrow"/>
              </a:rPr>
              <a:t>When you click the image it will take you to the retreat portion of the website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559651" y="2277887"/>
            <a:ext cx="4307289" cy="4779076"/>
            <a:chOff x="0" y="0"/>
            <a:chExt cx="5743052" cy="6372102"/>
          </a:xfrm>
        </p:grpSpPr>
        <p:pic>
          <p:nvPicPr>
            <p:cNvPr name="Picture 3" id="3"/>
            <p:cNvPicPr>
              <a:picLocks noChangeAspect="true"/>
            </p:cNvPicPr>
            <p:nvPr/>
          </p:nvPicPr>
          <p:blipFill>
            <a:blip r:embed="rId2"/>
            <a:srcRect l="20003" t="0" r="20003" b="0"/>
            <a:stretch>
              <a:fillRect/>
            </a:stretch>
          </p:blipFill>
          <p:spPr>
            <a:xfrm flipH="false" flipV="false">
              <a:off x="0" y="0"/>
              <a:ext cx="5743052" cy="6372102"/>
            </a:xfrm>
            <a:prstGeom prst="rect">
              <a:avLst/>
            </a:prstGeom>
          </p:spPr>
        </p:pic>
      </p:grpSp>
      <p:grpSp>
        <p:nvGrpSpPr>
          <p:cNvPr name="Group 4" id="4"/>
          <p:cNvGrpSpPr/>
          <p:nvPr/>
        </p:nvGrpSpPr>
        <p:grpSpPr>
          <a:xfrm rot="0">
            <a:off x="7211412" y="2277887"/>
            <a:ext cx="4256661" cy="4779076"/>
            <a:chOff x="0" y="0"/>
            <a:chExt cx="5675547" cy="6372102"/>
          </a:xfrm>
        </p:grpSpPr>
        <p:pic>
          <p:nvPicPr>
            <p:cNvPr name="Picture 5" id="5"/>
            <p:cNvPicPr>
              <a:picLocks noChangeAspect="true"/>
            </p:cNvPicPr>
            <p:nvPr/>
          </p:nvPicPr>
          <p:blipFill>
            <a:blip r:embed="rId3"/>
            <a:srcRect l="20310" t="0" r="20310" b="0"/>
            <a:stretch>
              <a:fillRect/>
            </a:stretch>
          </p:blipFill>
          <p:spPr>
            <a:xfrm flipH="false" flipV="false">
              <a:off x="0" y="0"/>
              <a:ext cx="5675547" cy="6372102"/>
            </a:xfrm>
            <a:prstGeom prst="rect">
              <a:avLst/>
            </a:prstGeom>
          </p:spPr>
        </p:pic>
      </p:grpSp>
      <p:grpSp>
        <p:nvGrpSpPr>
          <p:cNvPr name="Group 6" id="6"/>
          <p:cNvGrpSpPr/>
          <p:nvPr/>
        </p:nvGrpSpPr>
        <p:grpSpPr>
          <a:xfrm rot="0">
            <a:off x="12949836" y="2277887"/>
            <a:ext cx="4309464" cy="4779076"/>
            <a:chOff x="0" y="0"/>
            <a:chExt cx="5745952" cy="6372102"/>
          </a:xfrm>
        </p:grpSpPr>
        <p:pic>
          <p:nvPicPr>
            <p:cNvPr name="Picture 7" id="7"/>
            <p:cNvPicPr>
              <a:picLocks noChangeAspect="true"/>
            </p:cNvPicPr>
            <p:nvPr/>
          </p:nvPicPr>
          <p:blipFill>
            <a:blip r:embed="rId4"/>
            <a:srcRect l="16803" t="0" r="16803" b="0"/>
            <a:stretch>
              <a:fillRect/>
            </a:stretch>
          </p:blipFill>
          <p:spPr>
            <a:xfrm flipH="false" flipV="false">
              <a:off x="0" y="0"/>
              <a:ext cx="5745952" cy="6372102"/>
            </a:xfrm>
            <a:prstGeom prst="rect">
              <a:avLst/>
            </a:prstGeom>
          </p:spPr>
        </p:pic>
      </p:grpSp>
      <p:grpSp>
        <p:nvGrpSpPr>
          <p:cNvPr name="Group 8" id="8"/>
          <p:cNvGrpSpPr/>
          <p:nvPr/>
        </p:nvGrpSpPr>
        <p:grpSpPr>
          <a:xfrm rot="0">
            <a:off x="-643149" y="0"/>
            <a:ext cx="1671849" cy="10287000"/>
            <a:chOff x="0" y="0"/>
            <a:chExt cx="440322" cy="2709333"/>
          </a:xfrm>
        </p:grpSpPr>
        <p:sp>
          <p:nvSpPr>
            <p:cNvPr name="Freeform 9" id="9"/>
            <p:cNvSpPr/>
            <p:nvPr/>
          </p:nvSpPr>
          <p:spPr>
            <a:xfrm flipH="false" flipV="false" rot="0">
              <a:off x="0" y="0"/>
              <a:ext cx="440322" cy="2709333"/>
            </a:xfrm>
            <a:custGeom>
              <a:avLst/>
              <a:gdLst/>
              <a:ahLst/>
              <a:cxnLst/>
              <a:rect r="r" b="b" t="t" l="l"/>
              <a:pathLst>
                <a:path h="2709333" w="440322">
                  <a:moveTo>
                    <a:pt x="0" y="0"/>
                  </a:moveTo>
                  <a:lnTo>
                    <a:pt x="440322" y="0"/>
                  </a:lnTo>
                  <a:lnTo>
                    <a:pt x="440322" y="2709333"/>
                  </a:lnTo>
                  <a:lnTo>
                    <a:pt x="0" y="2709333"/>
                  </a:lnTo>
                  <a:close/>
                </a:path>
              </a:pathLst>
            </a:custGeom>
            <a:solidFill>
              <a:srgbClr val="CFBDAA"/>
            </a:solidFill>
          </p:spPr>
        </p:sp>
        <p:sp>
          <p:nvSpPr>
            <p:cNvPr name="TextBox 10" id="10"/>
            <p:cNvSpPr txBox="true"/>
            <p:nvPr/>
          </p:nvSpPr>
          <p:spPr>
            <a:xfrm>
              <a:off x="0" y="-47625"/>
              <a:ext cx="440322" cy="275695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718729" y="2596514"/>
            <a:ext cx="2596236" cy="604075"/>
          </a:xfrm>
          <a:custGeom>
            <a:avLst/>
            <a:gdLst/>
            <a:ahLst/>
            <a:cxnLst/>
            <a:rect r="r" b="b" t="t" l="l"/>
            <a:pathLst>
              <a:path h="604075" w="2596236">
                <a:moveTo>
                  <a:pt x="0" y="0"/>
                </a:moveTo>
                <a:lnTo>
                  <a:pt x="2596236" y="0"/>
                </a:lnTo>
                <a:lnTo>
                  <a:pt x="2596236" y="604075"/>
                </a:lnTo>
                <a:lnTo>
                  <a:pt x="0" y="604075"/>
                </a:lnTo>
                <a:lnTo>
                  <a:pt x="0" y="0"/>
                </a:lnTo>
                <a:close/>
              </a:path>
            </a:pathLst>
          </a:custGeom>
          <a:blipFill>
            <a:blip r:embed="rId5"/>
            <a:stretch>
              <a:fillRect l="0" t="0" r="0" b="0"/>
            </a:stretch>
          </a:blipFill>
        </p:spPr>
      </p:sp>
      <p:sp>
        <p:nvSpPr>
          <p:cNvPr name="TextBox 12" id="12"/>
          <p:cNvSpPr txBox="true"/>
          <p:nvPr/>
        </p:nvSpPr>
        <p:spPr>
          <a:xfrm rot="0">
            <a:off x="7255435" y="1644649"/>
            <a:ext cx="3412526" cy="761365"/>
          </a:xfrm>
          <a:prstGeom prst="rect">
            <a:avLst/>
          </a:prstGeom>
        </p:spPr>
        <p:txBody>
          <a:bodyPr anchor="t" rtlCol="false" tIns="0" lIns="0" bIns="0" rIns="0">
            <a:spAutoFit/>
          </a:bodyPr>
          <a:lstStyle/>
          <a:p>
            <a:pPr>
              <a:lnSpc>
                <a:spcPts val="5600"/>
              </a:lnSpc>
            </a:pPr>
            <a:r>
              <a:rPr lang="en-US" sz="5600">
                <a:solidFill>
                  <a:srgbClr val="492D1A"/>
                </a:solidFill>
                <a:latin typeface="Catchy Mager"/>
              </a:rPr>
              <a:t>2.</a:t>
            </a:r>
          </a:p>
        </p:txBody>
      </p:sp>
      <p:sp>
        <p:nvSpPr>
          <p:cNvPr name="TextBox 13" id="13"/>
          <p:cNvSpPr txBox="true"/>
          <p:nvPr/>
        </p:nvSpPr>
        <p:spPr>
          <a:xfrm rot="0">
            <a:off x="1612822" y="7333191"/>
            <a:ext cx="4404363" cy="2024379"/>
          </a:xfrm>
          <a:prstGeom prst="rect">
            <a:avLst/>
          </a:prstGeom>
        </p:spPr>
        <p:txBody>
          <a:bodyPr anchor="t" rtlCol="false" tIns="0" lIns="0" bIns="0" rIns="0">
            <a:spAutoFit/>
          </a:bodyPr>
          <a:lstStyle/>
          <a:p>
            <a:pPr>
              <a:lnSpc>
                <a:spcPts val="3199"/>
              </a:lnSpc>
            </a:pPr>
            <a:r>
              <a:rPr lang="en-US" sz="3199">
                <a:solidFill>
                  <a:srgbClr val="76553B"/>
                </a:solidFill>
                <a:latin typeface="Catchy Mager"/>
              </a:rPr>
              <a:t>Women’s Wellness Retreat</a:t>
            </a:r>
          </a:p>
          <a:p>
            <a:pPr>
              <a:lnSpc>
                <a:spcPts val="3199"/>
              </a:lnSpc>
            </a:pPr>
          </a:p>
          <a:p>
            <a:pPr algn="l">
              <a:lnSpc>
                <a:spcPts val="3199"/>
              </a:lnSpc>
            </a:pPr>
            <a:r>
              <a:rPr lang="en-US" sz="3199">
                <a:solidFill>
                  <a:srgbClr val="76553B"/>
                </a:solidFill>
                <a:latin typeface="Catchy Mager"/>
              </a:rPr>
              <a:t>Banff Conference Centre Aug 23-25 , 2024</a:t>
            </a:r>
          </a:p>
        </p:txBody>
      </p:sp>
      <p:sp>
        <p:nvSpPr>
          <p:cNvPr name="TextBox 14" id="14"/>
          <p:cNvSpPr txBox="true"/>
          <p:nvPr/>
        </p:nvSpPr>
        <p:spPr>
          <a:xfrm rot="0">
            <a:off x="11957450" y="1644649"/>
            <a:ext cx="2272467"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rPr>
              <a:t>3.</a:t>
            </a:r>
          </a:p>
        </p:txBody>
      </p:sp>
      <p:sp>
        <p:nvSpPr>
          <p:cNvPr name="TextBox 15" id="15"/>
          <p:cNvSpPr txBox="true"/>
          <p:nvPr/>
        </p:nvSpPr>
        <p:spPr>
          <a:xfrm rot="0">
            <a:off x="1718729" y="1644649"/>
            <a:ext cx="5003306" cy="761365"/>
          </a:xfrm>
          <a:prstGeom prst="rect">
            <a:avLst/>
          </a:prstGeom>
        </p:spPr>
        <p:txBody>
          <a:bodyPr anchor="t" rtlCol="false" tIns="0" lIns="0" bIns="0" rIns="0">
            <a:spAutoFit/>
          </a:bodyPr>
          <a:lstStyle/>
          <a:p>
            <a:pPr>
              <a:lnSpc>
                <a:spcPts val="5600"/>
              </a:lnSpc>
            </a:pPr>
            <a:r>
              <a:rPr lang="en-US" sz="5600">
                <a:solidFill>
                  <a:srgbClr val="492D1A"/>
                </a:solidFill>
                <a:latin typeface="Catchy Mager"/>
              </a:rPr>
              <a:t>1.</a:t>
            </a:r>
          </a:p>
        </p:txBody>
      </p:sp>
      <p:sp>
        <p:nvSpPr>
          <p:cNvPr name="TextBox 16" id="16"/>
          <p:cNvSpPr txBox="true"/>
          <p:nvPr/>
        </p:nvSpPr>
        <p:spPr>
          <a:xfrm rot="0">
            <a:off x="1294427" y="184151"/>
            <a:ext cx="16203620" cy="1061721"/>
          </a:xfrm>
          <a:prstGeom prst="rect">
            <a:avLst/>
          </a:prstGeom>
        </p:spPr>
        <p:txBody>
          <a:bodyPr anchor="t" rtlCol="false" tIns="0" lIns="0" bIns="0" rIns="0">
            <a:spAutoFit/>
          </a:bodyPr>
          <a:lstStyle/>
          <a:p>
            <a:pPr>
              <a:lnSpc>
                <a:spcPts val="8679"/>
              </a:lnSpc>
            </a:pPr>
            <a:r>
              <a:rPr lang="en-US" sz="6199">
                <a:solidFill>
                  <a:srgbClr val="000000"/>
                </a:solidFill>
                <a:latin typeface="Catchy Mager"/>
              </a:rPr>
              <a:t>Upcoming Retreats</a:t>
            </a:r>
          </a:p>
        </p:txBody>
      </p:sp>
      <p:sp>
        <p:nvSpPr>
          <p:cNvPr name="TextBox 17" id="17"/>
          <p:cNvSpPr txBox="true"/>
          <p:nvPr/>
        </p:nvSpPr>
        <p:spPr>
          <a:xfrm rot="0">
            <a:off x="7255435" y="7333191"/>
            <a:ext cx="4404363" cy="1624329"/>
          </a:xfrm>
          <a:prstGeom prst="rect">
            <a:avLst/>
          </a:prstGeom>
        </p:spPr>
        <p:txBody>
          <a:bodyPr anchor="t" rtlCol="false" tIns="0" lIns="0" bIns="0" rIns="0">
            <a:spAutoFit/>
          </a:bodyPr>
          <a:lstStyle/>
          <a:p>
            <a:pPr>
              <a:lnSpc>
                <a:spcPts val="3199"/>
              </a:lnSpc>
            </a:pPr>
            <a:r>
              <a:rPr lang="en-US" sz="3199">
                <a:solidFill>
                  <a:srgbClr val="76553B"/>
                </a:solidFill>
                <a:latin typeface="Catchy Mager"/>
              </a:rPr>
              <a:t>Mixed Wellness Retreat</a:t>
            </a:r>
          </a:p>
          <a:p>
            <a:pPr>
              <a:lnSpc>
                <a:spcPts val="3199"/>
              </a:lnSpc>
            </a:pPr>
          </a:p>
          <a:p>
            <a:pPr algn="l">
              <a:lnSpc>
                <a:spcPts val="3199"/>
              </a:lnSpc>
            </a:pPr>
            <a:r>
              <a:rPr lang="en-US" sz="3199">
                <a:solidFill>
                  <a:srgbClr val="76553B"/>
                </a:solidFill>
                <a:latin typeface="Catchy Mager"/>
              </a:rPr>
              <a:t>Jasper Park Lodge ( JPL ) Oct 11-13, 2024</a:t>
            </a:r>
          </a:p>
        </p:txBody>
      </p:sp>
      <p:sp>
        <p:nvSpPr>
          <p:cNvPr name="TextBox 18" id="18"/>
          <p:cNvSpPr txBox="true"/>
          <p:nvPr/>
        </p:nvSpPr>
        <p:spPr>
          <a:xfrm rot="0">
            <a:off x="12902386" y="7333191"/>
            <a:ext cx="4404363" cy="1624329"/>
          </a:xfrm>
          <a:prstGeom prst="rect">
            <a:avLst/>
          </a:prstGeom>
        </p:spPr>
        <p:txBody>
          <a:bodyPr anchor="t" rtlCol="false" tIns="0" lIns="0" bIns="0" rIns="0">
            <a:spAutoFit/>
          </a:bodyPr>
          <a:lstStyle/>
          <a:p>
            <a:pPr>
              <a:lnSpc>
                <a:spcPts val="3199"/>
              </a:lnSpc>
            </a:pPr>
            <a:r>
              <a:rPr lang="en-US" sz="3199">
                <a:solidFill>
                  <a:srgbClr val="76553B"/>
                </a:solidFill>
                <a:latin typeface="Catchy Mager"/>
              </a:rPr>
              <a:t> Couples Retreat</a:t>
            </a:r>
          </a:p>
          <a:p>
            <a:pPr>
              <a:lnSpc>
                <a:spcPts val="3199"/>
              </a:lnSpc>
            </a:pPr>
          </a:p>
          <a:p>
            <a:pPr algn="l">
              <a:lnSpc>
                <a:spcPts val="3199"/>
              </a:lnSpc>
            </a:pPr>
            <a:r>
              <a:rPr lang="en-US" sz="3199">
                <a:solidFill>
                  <a:srgbClr val="76553B"/>
                </a:solidFill>
                <a:latin typeface="Catchy Mager"/>
              </a:rPr>
              <a:t>Chateau Lake Lousie Nov 8-10, 2024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3589131" y="2565092"/>
            <a:ext cx="4997091" cy="4870027"/>
            <a:chOff x="0" y="0"/>
            <a:chExt cx="6662787" cy="6493369"/>
          </a:xfrm>
        </p:grpSpPr>
        <p:pic>
          <p:nvPicPr>
            <p:cNvPr name="Picture 3" id="3"/>
            <p:cNvPicPr>
              <a:picLocks noChangeAspect="true"/>
            </p:cNvPicPr>
            <p:nvPr/>
          </p:nvPicPr>
          <p:blipFill>
            <a:blip r:embed="rId2"/>
            <a:srcRect l="0" t="6594" r="0" b="6594"/>
            <a:stretch>
              <a:fillRect/>
            </a:stretch>
          </p:blipFill>
          <p:spPr>
            <a:xfrm flipH="false" flipV="false">
              <a:off x="0" y="0"/>
              <a:ext cx="6662787" cy="6493369"/>
            </a:xfrm>
            <a:prstGeom prst="rect">
              <a:avLst/>
            </a:prstGeom>
          </p:spPr>
        </p:pic>
      </p:grpSp>
      <p:grpSp>
        <p:nvGrpSpPr>
          <p:cNvPr name="Group 4" id="4"/>
          <p:cNvGrpSpPr/>
          <p:nvPr/>
        </p:nvGrpSpPr>
        <p:grpSpPr>
          <a:xfrm rot="0">
            <a:off x="9710171" y="2565092"/>
            <a:ext cx="4905960" cy="4870027"/>
            <a:chOff x="0" y="0"/>
            <a:chExt cx="6541279" cy="6493369"/>
          </a:xfrm>
        </p:grpSpPr>
        <p:pic>
          <p:nvPicPr>
            <p:cNvPr name="Picture 5" id="5"/>
            <p:cNvPicPr>
              <a:picLocks noChangeAspect="true"/>
            </p:cNvPicPr>
            <p:nvPr/>
          </p:nvPicPr>
          <p:blipFill>
            <a:blip r:embed="rId3"/>
            <a:srcRect l="17735" t="0" r="17735" b="0"/>
            <a:stretch>
              <a:fillRect/>
            </a:stretch>
          </p:blipFill>
          <p:spPr>
            <a:xfrm flipH="false" flipV="false">
              <a:off x="0" y="0"/>
              <a:ext cx="6541279" cy="6493369"/>
            </a:xfrm>
            <a:prstGeom prst="rect">
              <a:avLst/>
            </a:prstGeom>
          </p:spPr>
        </p:pic>
      </p:grpSp>
      <p:grpSp>
        <p:nvGrpSpPr>
          <p:cNvPr name="Group 6" id="6"/>
          <p:cNvGrpSpPr/>
          <p:nvPr/>
        </p:nvGrpSpPr>
        <p:grpSpPr>
          <a:xfrm rot="0">
            <a:off x="-643149" y="0"/>
            <a:ext cx="1671849" cy="10287000"/>
            <a:chOff x="0" y="0"/>
            <a:chExt cx="440322" cy="2709333"/>
          </a:xfrm>
        </p:grpSpPr>
        <p:sp>
          <p:nvSpPr>
            <p:cNvPr name="Freeform 7" id="7"/>
            <p:cNvSpPr/>
            <p:nvPr/>
          </p:nvSpPr>
          <p:spPr>
            <a:xfrm flipH="false" flipV="false" rot="0">
              <a:off x="0" y="0"/>
              <a:ext cx="440322" cy="2709333"/>
            </a:xfrm>
            <a:custGeom>
              <a:avLst/>
              <a:gdLst/>
              <a:ahLst/>
              <a:cxnLst/>
              <a:rect r="r" b="b" t="t" l="l"/>
              <a:pathLst>
                <a:path h="2709333" w="440322">
                  <a:moveTo>
                    <a:pt x="0" y="0"/>
                  </a:moveTo>
                  <a:lnTo>
                    <a:pt x="440322" y="0"/>
                  </a:lnTo>
                  <a:lnTo>
                    <a:pt x="440322" y="2709333"/>
                  </a:lnTo>
                  <a:lnTo>
                    <a:pt x="0" y="2709333"/>
                  </a:lnTo>
                  <a:close/>
                </a:path>
              </a:pathLst>
            </a:custGeom>
            <a:solidFill>
              <a:srgbClr val="CFBDAA"/>
            </a:solidFill>
          </p:spPr>
        </p:sp>
        <p:sp>
          <p:nvSpPr>
            <p:cNvPr name="TextBox 8" id="8"/>
            <p:cNvSpPr txBox="true"/>
            <p:nvPr/>
          </p:nvSpPr>
          <p:spPr>
            <a:xfrm>
              <a:off x="0" y="-47625"/>
              <a:ext cx="440322" cy="275695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589131" y="7633971"/>
            <a:ext cx="4404363" cy="1624329"/>
          </a:xfrm>
          <a:prstGeom prst="rect">
            <a:avLst/>
          </a:prstGeom>
        </p:spPr>
        <p:txBody>
          <a:bodyPr anchor="t" rtlCol="false" tIns="0" lIns="0" bIns="0" rIns="0">
            <a:spAutoFit/>
          </a:bodyPr>
          <a:lstStyle/>
          <a:p>
            <a:pPr>
              <a:lnSpc>
                <a:spcPts val="3199"/>
              </a:lnSpc>
            </a:pPr>
            <a:r>
              <a:rPr lang="en-US" sz="3199">
                <a:solidFill>
                  <a:srgbClr val="76553B"/>
                </a:solidFill>
                <a:latin typeface="Catchy Mager"/>
              </a:rPr>
              <a:t>Business Retreat</a:t>
            </a:r>
          </a:p>
          <a:p>
            <a:pPr>
              <a:lnSpc>
                <a:spcPts val="3199"/>
              </a:lnSpc>
            </a:pPr>
          </a:p>
          <a:p>
            <a:pPr algn="l">
              <a:lnSpc>
                <a:spcPts val="3199"/>
              </a:lnSpc>
            </a:pPr>
            <a:r>
              <a:rPr lang="en-US" sz="3199">
                <a:solidFill>
                  <a:srgbClr val="76553B"/>
                </a:solidFill>
                <a:latin typeface="Catchy Mager"/>
              </a:rPr>
              <a:t>Vancouver, TBA tentative April, 2025</a:t>
            </a:r>
          </a:p>
        </p:txBody>
      </p:sp>
      <p:sp>
        <p:nvSpPr>
          <p:cNvPr name="TextBox 10" id="10"/>
          <p:cNvSpPr txBox="true"/>
          <p:nvPr/>
        </p:nvSpPr>
        <p:spPr>
          <a:xfrm rot="0">
            <a:off x="8847797" y="1994227"/>
            <a:ext cx="2272467"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rPr>
              <a:t>5.</a:t>
            </a:r>
          </a:p>
        </p:txBody>
      </p:sp>
      <p:sp>
        <p:nvSpPr>
          <p:cNvPr name="TextBox 11" id="11"/>
          <p:cNvSpPr txBox="true"/>
          <p:nvPr/>
        </p:nvSpPr>
        <p:spPr>
          <a:xfrm rot="0">
            <a:off x="3589131" y="1994227"/>
            <a:ext cx="5003306" cy="761365"/>
          </a:xfrm>
          <a:prstGeom prst="rect">
            <a:avLst/>
          </a:prstGeom>
        </p:spPr>
        <p:txBody>
          <a:bodyPr anchor="t" rtlCol="false" tIns="0" lIns="0" bIns="0" rIns="0">
            <a:spAutoFit/>
          </a:bodyPr>
          <a:lstStyle/>
          <a:p>
            <a:pPr>
              <a:lnSpc>
                <a:spcPts val="5600"/>
              </a:lnSpc>
            </a:pPr>
            <a:r>
              <a:rPr lang="en-US" sz="5600">
                <a:solidFill>
                  <a:srgbClr val="492D1A"/>
                </a:solidFill>
                <a:latin typeface="Catchy Mager"/>
              </a:rPr>
              <a:t>4.</a:t>
            </a:r>
          </a:p>
        </p:txBody>
      </p:sp>
      <p:sp>
        <p:nvSpPr>
          <p:cNvPr name="TextBox 12" id="12"/>
          <p:cNvSpPr txBox="true"/>
          <p:nvPr/>
        </p:nvSpPr>
        <p:spPr>
          <a:xfrm rot="0">
            <a:off x="1294427" y="184151"/>
            <a:ext cx="16203620" cy="1061721"/>
          </a:xfrm>
          <a:prstGeom prst="rect">
            <a:avLst/>
          </a:prstGeom>
        </p:spPr>
        <p:txBody>
          <a:bodyPr anchor="t" rtlCol="false" tIns="0" lIns="0" bIns="0" rIns="0">
            <a:spAutoFit/>
          </a:bodyPr>
          <a:lstStyle/>
          <a:p>
            <a:pPr>
              <a:lnSpc>
                <a:spcPts val="8679"/>
              </a:lnSpc>
            </a:pPr>
            <a:r>
              <a:rPr lang="en-US" sz="6199">
                <a:solidFill>
                  <a:srgbClr val="000000"/>
                </a:solidFill>
                <a:latin typeface="Catchy Mager"/>
              </a:rPr>
              <a:t>Upcoming Retreats</a:t>
            </a:r>
          </a:p>
        </p:txBody>
      </p:sp>
      <p:sp>
        <p:nvSpPr>
          <p:cNvPr name="TextBox 13" id="13"/>
          <p:cNvSpPr txBox="true"/>
          <p:nvPr/>
        </p:nvSpPr>
        <p:spPr>
          <a:xfrm rot="0">
            <a:off x="9710171" y="7633971"/>
            <a:ext cx="4404363" cy="1624329"/>
          </a:xfrm>
          <a:prstGeom prst="rect">
            <a:avLst/>
          </a:prstGeom>
        </p:spPr>
        <p:txBody>
          <a:bodyPr anchor="t" rtlCol="false" tIns="0" lIns="0" bIns="0" rIns="0">
            <a:spAutoFit/>
          </a:bodyPr>
          <a:lstStyle/>
          <a:p>
            <a:pPr>
              <a:lnSpc>
                <a:spcPts val="3199"/>
              </a:lnSpc>
            </a:pPr>
            <a:r>
              <a:rPr lang="en-US" sz="3199">
                <a:solidFill>
                  <a:srgbClr val="76553B"/>
                </a:solidFill>
                <a:latin typeface="Catchy Mager"/>
              </a:rPr>
              <a:t>Spirituality Retreat</a:t>
            </a:r>
          </a:p>
          <a:p>
            <a:pPr>
              <a:lnSpc>
                <a:spcPts val="3199"/>
              </a:lnSpc>
            </a:pPr>
          </a:p>
          <a:p>
            <a:pPr algn="l">
              <a:lnSpc>
                <a:spcPts val="3199"/>
              </a:lnSpc>
            </a:pPr>
            <a:r>
              <a:rPr lang="en-US" sz="3199">
                <a:solidFill>
                  <a:srgbClr val="76553B"/>
                </a:solidFill>
                <a:latin typeface="Catchy Mager"/>
              </a:rPr>
              <a:t>Spirit Ridge Osoyoos June 20-22, 2025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499182" y="3170133"/>
            <a:ext cx="7486797" cy="4311718"/>
            <a:chOff x="0" y="0"/>
            <a:chExt cx="9982396" cy="5748957"/>
          </a:xfrm>
        </p:grpSpPr>
        <p:pic>
          <p:nvPicPr>
            <p:cNvPr name="Picture 3" id="3"/>
            <p:cNvPicPr>
              <a:picLocks noChangeAspect="true"/>
            </p:cNvPicPr>
            <p:nvPr/>
          </p:nvPicPr>
          <p:blipFill>
            <a:blip r:embed="rId2"/>
            <a:srcRect l="0" t="6535" r="0" b="6535"/>
            <a:stretch>
              <a:fillRect/>
            </a:stretch>
          </p:blipFill>
          <p:spPr>
            <a:xfrm flipH="false" flipV="false">
              <a:off x="0" y="0"/>
              <a:ext cx="9982396" cy="5748957"/>
            </a:xfrm>
            <a:prstGeom prst="rect">
              <a:avLst/>
            </a:prstGeom>
          </p:spPr>
        </p:pic>
      </p:grpSp>
      <p:grpSp>
        <p:nvGrpSpPr>
          <p:cNvPr name="Group 4" id="4"/>
          <p:cNvGrpSpPr/>
          <p:nvPr/>
        </p:nvGrpSpPr>
        <p:grpSpPr>
          <a:xfrm rot="0">
            <a:off x="16741433" y="0"/>
            <a:ext cx="1430512" cy="143051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5A3E"/>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144000" y="1678761"/>
            <a:ext cx="9144000" cy="336383"/>
            <a:chOff x="0" y="0"/>
            <a:chExt cx="2408296" cy="88595"/>
          </a:xfrm>
        </p:grpSpPr>
        <p:sp>
          <p:nvSpPr>
            <p:cNvPr name="Freeform 8" id="8"/>
            <p:cNvSpPr/>
            <p:nvPr/>
          </p:nvSpPr>
          <p:spPr>
            <a:xfrm flipH="false" flipV="false" rot="0">
              <a:off x="0" y="0"/>
              <a:ext cx="2408296" cy="88595"/>
            </a:xfrm>
            <a:custGeom>
              <a:avLst/>
              <a:gdLst/>
              <a:ahLst/>
              <a:cxnLst/>
              <a:rect r="r" b="b" t="t" l="l"/>
              <a:pathLst>
                <a:path h="88595" w="2408296">
                  <a:moveTo>
                    <a:pt x="0" y="0"/>
                  </a:moveTo>
                  <a:lnTo>
                    <a:pt x="2408296" y="0"/>
                  </a:lnTo>
                  <a:lnTo>
                    <a:pt x="2408296" y="88595"/>
                  </a:lnTo>
                  <a:lnTo>
                    <a:pt x="0" y="88595"/>
                  </a:lnTo>
                  <a:close/>
                </a:path>
              </a:pathLst>
            </a:custGeom>
            <a:solidFill>
              <a:srgbClr val="CFBDAA"/>
            </a:solidFill>
          </p:spPr>
        </p:sp>
        <p:sp>
          <p:nvSpPr>
            <p:cNvPr name="TextBox 9" id="9"/>
            <p:cNvSpPr txBox="true"/>
            <p:nvPr/>
          </p:nvSpPr>
          <p:spPr>
            <a:xfrm>
              <a:off x="0" y="-47625"/>
              <a:ext cx="2408296" cy="13622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9442" y="1320855"/>
            <a:ext cx="7168641" cy="1195069"/>
          </a:xfrm>
          <a:prstGeom prst="rect">
            <a:avLst/>
          </a:prstGeom>
        </p:spPr>
        <p:txBody>
          <a:bodyPr anchor="t" rtlCol="false" tIns="0" lIns="0" bIns="0" rIns="0">
            <a:spAutoFit/>
          </a:bodyPr>
          <a:lstStyle/>
          <a:p>
            <a:pPr>
              <a:lnSpc>
                <a:spcPts val="8799"/>
              </a:lnSpc>
            </a:pPr>
            <a:r>
              <a:rPr lang="en-US" sz="8799">
                <a:solidFill>
                  <a:srgbClr val="492D1A"/>
                </a:solidFill>
                <a:latin typeface="Catchy Mager"/>
              </a:rPr>
              <a:t>Our Mission </a:t>
            </a:r>
          </a:p>
        </p:txBody>
      </p:sp>
      <p:sp>
        <p:nvSpPr>
          <p:cNvPr name="TextBox 11" id="11"/>
          <p:cNvSpPr txBox="true"/>
          <p:nvPr/>
        </p:nvSpPr>
        <p:spPr>
          <a:xfrm rot="0">
            <a:off x="9356104" y="2616835"/>
            <a:ext cx="7597433" cy="6367145"/>
          </a:xfrm>
          <a:prstGeom prst="rect">
            <a:avLst/>
          </a:prstGeom>
        </p:spPr>
        <p:txBody>
          <a:bodyPr anchor="t" rtlCol="false" tIns="0" lIns="0" bIns="0" rIns="0">
            <a:spAutoFit/>
          </a:bodyPr>
          <a:lstStyle/>
          <a:p>
            <a:pPr>
              <a:lnSpc>
                <a:spcPts val="2799"/>
              </a:lnSpc>
            </a:pPr>
            <a:r>
              <a:rPr lang="en-US" sz="2799">
                <a:solidFill>
                  <a:srgbClr val="76553B"/>
                </a:solidFill>
                <a:latin typeface="Nourd Light"/>
              </a:rPr>
              <a:t>Our mission is simple yet profound: to inspire and empower individuals to</a:t>
            </a:r>
            <a:r>
              <a:rPr lang="en-US" sz="2799">
                <a:solidFill>
                  <a:srgbClr val="76553B"/>
                </a:solidFill>
                <a:latin typeface="Nourd Light"/>
              </a:rPr>
              <a:t> awaken to their fullest potential and live authentically from the heart. We believe that true transformation begins from within and that each of us has the power to create the life we desire.</a:t>
            </a:r>
          </a:p>
          <a:p>
            <a:pPr>
              <a:lnSpc>
                <a:spcPts val="2799"/>
              </a:lnSpc>
            </a:pPr>
          </a:p>
          <a:p>
            <a:pPr>
              <a:lnSpc>
                <a:spcPts val="2799"/>
              </a:lnSpc>
            </a:pPr>
            <a:r>
              <a:rPr lang="en-US" sz="2799">
                <a:solidFill>
                  <a:srgbClr val="76553B"/>
                </a:solidFill>
                <a:latin typeface="Nourd Light"/>
              </a:rPr>
              <a:t>From transformative retreats and workshops to guided meditation sessions and personalized coaching, we offer a range of experiences designed to support you on your journey of self-discovery and empowerment. </a:t>
            </a:r>
          </a:p>
          <a:p>
            <a:pPr>
              <a:lnSpc>
                <a:spcPts val="2799"/>
              </a:lnSpc>
            </a:pPr>
          </a:p>
          <a:p>
            <a:pPr>
              <a:lnSpc>
                <a:spcPts val="2799"/>
              </a:lnSpc>
            </a:pPr>
            <a:r>
              <a:rPr lang="en-US" sz="2799">
                <a:solidFill>
                  <a:srgbClr val="76553B"/>
                </a:solidFill>
                <a:latin typeface="Nourd Light"/>
              </a:rPr>
              <a:t>Our approach is holistic, honoring the mind, body, and spirit, and our teachings draw upon</a:t>
            </a:r>
          </a:p>
          <a:p>
            <a:pPr>
              <a:lnSpc>
                <a:spcPts val="2799"/>
              </a:lnSpc>
            </a:pPr>
            <a:r>
              <a:rPr lang="en-US" sz="2799">
                <a:solidFill>
                  <a:srgbClr val="76553B"/>
                </a:solidFill>
                <a:latin typeface="Nourd Light"/>
              </a:rPr>
              <a:t>ancient wisdom traditions and modern psychology to create a comprehensive framework for growth and healing.</a:t>
            </a:r>
          </a:p>
        </p:txBody>
      </p:sp>
      <p:grpSp>
        <p:nvGrpSpPr>
          <p:cNvPr name="Group 12" id="12"/>
          <p:cNvGrpSpPr/>
          <p:nvPr/>
        </p:nvGrpSpPr>
        <p:grpSpPr>
          <a:xfrm rot="0">
            <a:off x="1029442" y="9258300"/>
            <a:ext cx="7168641" cy="1028700"/>
            <a:chOff x="0" y="0"/>
            <a:chExt cx="1888037" cy="270933"/>
          </a:xfrm>
        </p:grpSpPr>
        <p:sp>
          <p:nvSpPr>
            <p:cNvPr name="Freeform 13" id="13"/>
            <p:cNvSpPr/>
            <p:nvPr/>
          </p:nvSpPr>
          <p:spPr>
            <a:xfrm flipH="false" flipV="false" rot="0">
              <a:off x="0" y="0"/>
              <a:ext cx="1888037" cy="270933"/>
            </a:xfrm>
            <a:custGeom>
              <a:avLst/>
              <a:gdLst/>
              <a:ahLst/>
              <a:cxnLst/>
              <a:rect r="r" b="b" t="t" l="l"/>
              <a:pathLst>
                <a:path h="270933" w="1888037">
                  <a:moveTo>
                    <a:pt x="0" y="0"/>
                  </a:moveTo>
                  <a:lnTo>
                    <a:pt x="1888037" y="0"/>
                  </a:lnTo>
                  <a:lnTo>
                    <a:pt x="1888037" y="270933"/>
                  </a:lnTo>
                  <a:lnTo>
                    <a:pt x="0" y="270933"/>
                  </a:lnTo>
                  <a:close/>
                </a:path>
              </a:pathLst>
            </a:custGeom>
            <a:solidFill>
              <a:srgbClr val="CFBDAA"/>
            </a:solidFill>
          </p:spPr>
        </p:sp>
        <p:sp>
          <p:nvSpPr>
            <p:cNvPr name="TextBox 14" id="14"/>
            <p:cNvSpPr txBox="true"/>
            <p:nvPr/>
          </p:nvSpPr>
          <p:spPr>
            <a:xfrm>
              <a:off x="0" y="-47625"/>
              <a:ext cx="1888037" cy="31855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499182" y="3170133"/>
            <a:ext cx="7486797" cy="4311718"/>
            <a:chOff x="0" y="0"/>
            <a:chExt cx="9982396" cy="5748957"/>
          </a:xfrm>
        </p:grpSpPr>
        <p:pic>
          <p:nvPicPr>
            <p:cNvPr name="Picture 3" id="3"/>
            <p:cNvPicPr>
              <a:picLocks noChangeAspect="true"/>
            </p:cNvPicPr>
            <p:nvPr/>
          </p:nvPicPr>
          <p:blipFill>
            <a:blip r:embed="rId2"/>
            <a:srcRect l="0" t="23500" r="0" b="38129"/>
            <a:stretch>
              <a:fillRect/>
            </a:stretch>
          </p:blipFill>
          <p:spPr>
            <a:xfrm flipH="false" flipV="false">
              <a:off x="0" y="0"/>
              <a:ext cx="9982396" cy="5748957"/>
            </a:xfrm>
            <a:prstGeom prst="rect">
              <a:avLst/>
            </a:prstGeom>
          </p:spPr>
        </p:pic>
      </p:grpSp>
      <p:grpSp>
        <p:nvGrpSpPr>
          <p:cNvPr name="Group 4" id="4"/>
          <p:cNvGrpSpPr/>
          <p:nvPr/>
        </p:nvGrpSpPr>
        <p:grpSpPr>
          <a:xfrm rot="0">
            <a:off x="16741433" y="0"/>
            <a:ext cx="1430512" cy="143051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5A3E"/>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144000" y="1678761"/>
            <a:ext cx="9144000" cy="336383"/>
            <a:chOff x="0" y="0"/>
            <a:chExt cx="2408296" cy="88595"/>
          </a:xfrm>
        </p:grpSpPr>
        <p:sp>
          <p:nvSpPr>
            <p:cNvPr name="Freeform 8" id="8"/>
            <p:cNvSpPr/>
            <p:nvPr/>
          </p:nvSpPr>
          <p:spPr>
            <a:xfrm flipH="false" flipV="false" rot="0">
              <a:off x="0" y="0"/>
              <a:ext cx="2408296" cy="88595"/>
            </a:xfrm>
            <a:custGeom>
              <a:avLst/>
              <a:gdLst/>
              <a:ahLst/>
              <a:cxnLst/>
              <a:rect r="r" b="b" t="t" l="l"/>
              <a:pathLst>
                <a:path h="88595" w="2408296">
                  <a:moveTo>
                    <a:pt x="0" y="0"/>
                  </a:moveTo>
                  <a:lnTo>
                    <a:pt x="2408296" y="0"/>
                  </a:lnTo>
                  <a:lnTo>
                    <a:pt x="2408296" y="88595"/>
                  </a:lnTo>
                  <a:lnTo>
                    <a:pt x="0" y="88595"/>
                  </a:lnTo>
                  <a:close/>
                </a:path>
              </a:pathLst>
            </a:custGeom>
            <a:solidFill>
              <a:srgbClr val="CFBDAA"/>
            </a:solidFill>
          </p:spPr>
        </p:sp>
        <p:sp>
          <p:nvSpPr>
            <p:cNvPr name="TextBox 9" id="9"/>
            <p:cNvSpPr txBox="true"/>
            <p:nvPr/>
          </p:nvSpPr>
          <p:spPr>
            <a:xfrm>
              <a:off x="0" y="-47625"/>
              <a:ext cx="2408296" cy="13622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9442" y="1320855"/>
            <a:ext cx="7168641" cy="1195069"/>
          </a:xfrm>
          <a:prstGeom prst="rect">
            <a:avLst/>
          </a:prstGeom>
        </p:spPr>
        <p:txBody>
          <a:bodyPr anchor="t" rtlCol="false" tIns="0" lIns="0" bIns="0" rIns="0">
            <a:spAutoFit/>
          </a:bodyPr>
          <a:lstStyle/>
          <a:p>
            <a:pPr>
              <a:lnSpc>
                <a:spcPts val="8799"/>
              </a:lnSpc>
            </a:pPr>
            <a:r>
              <a:rPr lang="en-US" sz="8799">
                <a:solidFill>
                  <a:srgbClr val="492D1A"/>
                </a:solidFill>
                <a:latin typeface="Catchy Mager"/>
              </a:rPr>
              <a:t>Our Mission </a:t>
            </a:r>
          </a:p>
        </p:txBody>
      </p:sp>
      <p:sp>
        <p:nvSpPr>
          <p:cNvPr name="TextBox 11" id="11"/>
          <p:cNvSpPr txBox="true"/>
          <p:nvPr/>
        </p:nvSpPr>
        <p:spPr>
          <a:xfrm rot="0">
            <a:off x="9661867" y="3217758"/>
            <a:ext cx="7597433" cy="4252595"/>
          </a:xfrm>
          <a:prstGeom prst="rect">
            <a:avLst/>
          </a:prstGeom>
        </p:spPr>
        <p:txBody>
          <a:bodyPr anchor="t" rtlCol="false" tIns="0" lIns="0" bIns="0" rIns="0">
            <a:spAutoFit/>
          </a:bodyPr>
          <a:lstStyle/>
          <a:p>
            <a:pPr>
              <a:lnSpc>
                <a:spcPts val="2799"/>
              </a:lnSpc>
            </a:pPr>
            <a:r>
              <a:rPr lang="en-US" sz="2799">
                <a:solidFill>
                  <a:srgbClr val="76553B"/>
                </a:solidFill>
                <a:latin typeface="Nourd Light"/>
              </a:rPr>
              <a:t>Whether you're seeking clarity, healing, or simply a deeper connection to </a:t>
            </a:r>
            <a:r>
              <a:rPr lang="en-US" sz="2799">
                <a:solidFill>
                  <a:srgbClr val="76553B"/>
                </a:solidFill>
                <a:latin typeface="Nourd Light"/>
              </a:rPr>
              <a:t>yourself and the world around you, we invite you to join us on this sacred journey of self-discovery and awakening. </a:t>
            </a:r>
          </a:p>
          <a:p>
            <a:pPr>
              <a:lnSpc>
                <a:spcPts val="2799"/>
              </a:lnSpc>
            </a:pPr>
          </a:p>
          <a:p>
            <a:pPr>
              <a:lnSpc>
                <a:spcPts val="2799"/>
              </a:lnSpc>
            </a:pPr>
            <a:r>
              <a:rPr lang="en-US" sz="2799">
                <a:solidFill>
                  <a:srgbClr val="76553B"/>
                </a:solidFill>
                <a:latin typeface="Nourd Light"/>
              </a:rPr>
              <a:t>Together, let's embrace the challenges, celebrate the victories, and unlock the infinite potential that resides within each of us. Ready to embark on your own journey of transformation? Get in touch with us today to learn more about our offerings and how we can support you on your path to self-discovery and empowerment.</a:t>
            </a:r>
          </a:p>
        </p:txBody>
      </p:sp>
      <p:grpSp>
        <p:nvGrpSpPr>
          <p:cNvPr name="Group 12" id="12"/>
          <p:cNvGrpSpPr/>
          <p:nvPr/>
        </p:nvGrpSpPr>
        <p:grpSpPr>
          <a:xfrm rot="0">
            <a:off x="1029442" y="9258300"/>
            <a:ext cx="7168641" cy="1028700"/>
            <a:chOff x="0" y="0"/>
            <a:chExt cx="1888037" cy="270933"/>
          </a:xfrm>
        </p:grpSpPr>
        <p:sp>
          <p:nvSpPr>
            <p:cNvPr name="Freeform 13" id="13"/>
            <p:cNvSpPr/>
            <p:nvPr/>
          </p:nvSpPr>
          <p:spPr>
            <a:xfrm flipH="false" flipV="false" rot="0">
              <a:off x="0" y="0"/>
              <a:ext cx="1888037" cy="270933"/>
            </a:xfrm>
            <a:custGeom>
              <a:avLst/>
              <a:gdLst/>
              <a:ahLst/>
              <a:cxnLst/>
              <a:rect r="r" b="b" t="t" l="l"/>
              <a:pathLst>
                <a:path h="270933" w="1888037">
                  <a:moveTo>
                    <a:pt x="0" y="0"/>
                  </a:moveTo>
                  <a:lnTo>
                    <a:pt x="1888037" y="0"/>
                  </a:lnTo>
                  <a:lnTo>
                    <a:pt x="1888037" y="270933"/>
                  </a:lnTo>
                  <a:lnTo>
                    <a:pt x="0" y="270933"/>
                  </a:lnTo>
                  <a:close/>
                </a:path>
              </a:pathLst>
            </a:custGeom>
            <a:solidFill>
              <a:srgbClr val="CFBDAA"/>
            </a:solidFill>
          </p:spPr>
        </p:sp>
        <p:sp>
          <p:nvSpPr>
            <p:cNvPr name="TextBox 14" id="14"/>
            <p:cNvSpPr txBox="true"/>
            <p:nvPr/>
          </p:nvSpPr>
          <p:spPr>
            <a:xfrm>
              <a:off x="0" y="-47625"/>
              <a:ext cx="1888037" cy="31855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222" r="0" b="-5222"/>
            </a:stretch>
          </a:blipFill>
        </p:spPr>
      </p:sp>
      <p:sp>
        <p:nvSpPr>
          <p:cNvPr name="TextBox 3" id="3"/>
          <p:cNvSpPr txBox="true"/>
          <p:nvPr/>
        </p:nvSpPr>
        <p:spPr>
          <a:xfrm rot="0">
            <a:off x="1781049" y="3222438"/>
            <a:ext cx="14725902" cy="3660776"/>
          </a:xfrm>
          <a:prstGeom prst="rect">
            <a:avLst/>
          </a:prstGeom>
        </p:spPr>
        <p:txBody>
          <a:bodyPr anchor="t" rtlCol="false" tIns="0" lIns="0" bIns="0" rIns="0">
            <a:spAutoFit/>
          </a:bodyPr>
          <a:lstStyle/>
          <a:p>
            <a:pPr algn="ctr">
              <a:lnSpc>
                <a:spcPts val="14000"/>
              </a:lnSpc>
            </a:pPr>
            <a:r>
              <a:rPr lang="en-US" sz="14000">
                <a:solidFill>
                  <a:srgbClr val="492D1A"/>
                </a:solidFill>
                <a:latin typeface="Catchy Mager"/>
              </a:rPr>
              <a:t>Partnership</a:t>
            </a:r>
          </a:p>
          <a:p>
            <a:pPr algn="ctr">
              <a:lnSpc>
                <a:spcPts val="14000"/>
              </a:lnSpc>
            </a:pPr>
            <a:r>
              <a:rPr lang="en-US" sz="14000">
                <a:solidFill>
                  <a:srgbClr val="492D1A"/>
                </a:solidFill>
                <a:latin typeface="Catchy Mager"/>
              </a:rPr>
              <a:t>Opportunity</a:t>
            </a:r>
          </a:p>
        </p:txBody>
      </p:sp>
      <p:sp>
        <p:nvSpPr>
          <p:cNvPr name="TextBox 4" id="4"/>
          <p:cNvSpPr txBox="true"/>
          <p:nvPr/>
        </p:nvSpPr>
        <p:spPr>
          <a:xfrm rot="0">
            <a:off x="4111764" y="7097886"/>
            <a:ext cx="10064473" cy="906145"/>
          </a:xfrm>
          <a:prstGeom prst="rect">
            <a:avLst/>
          </a:prstGeom>
        </p:spPr>
        <p:txBody>
          <a:bodyPr anchor="t" rtlCol="false" tIns="0" lIns="0" bIns="0" rIns="0">
            <a:spAutoFit/>
          </a:bodyPr>
          <a:lstStyle/>
          <a:p>
            <a:pPr algn="ctr">
              <a:lnSpc>
                <a:spcPts val="7279"/>
              </a:lnSpc>
            </a:pPr>
            <a:r>
              <a:rPr lang="en-US" sz="5199">
                <a:solidFill>
                  <a:srgbClr val="492D1A"/>
                </a:solidFill>
                <a:latin typeface="Catchy Mager"/>
              </a:rPr>
              <a:t>Sponsorship For Wellness Retreats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0410348" y="3600450"/>
            <a:ext cx="4722067" cy="6686550"/>
            <a:chOff x="0" y="0"/>
            <a:chExt cx="1243672" cy="1761067"/>
          </a:xfrm>
        </p:grpSpPr>
        <p:sp>
          <p:nvSpPr>
            <p:cNvPr name="Freeform 3" id="3"/>
            <p:cNvSpPr/>
            <p:nvPr/>
          </p:nvSpPr>
          <p:spPr>
            <a:xfrm flipH="false" flipV="false" rot="0">
              <a:off x="0" y="0"/>
              <a:ext cx="1243672" cy="1761067"/>
            </a:xfrm>
            <a:custGeom>
              <a:avLst/>
              <a:gdLst/>
              <a:ahLst/>
              <a:cxnLst/>
              <a:rect r="r" b="b" t="t" l="l"/>
              <a:pathLst>
                <a:path h="1761067" w="1243672">
                  <a:moveTo>
                    <a:pt x="0" y="0"/>
                  </a:moveTo>
                  <a:lnTo>
                    <a:pt x="1243672" y="0"/>
                  </a:lnTo>
                  <a:lnTo>
                    <a:pt x="1243672" y="1761067"/>
                  </a:lnTo>
                  <a:lnTo>
                    <a:pt x="0" y="1761067"/>
                  </a:lnTo>
                  <a:close/>
                </a:path>
              </a:pathLst>
            </a:custGeom>
            <a:solidFill>
              <a:srgbClr val="CFBDAA"/>
            </a:solidFill>
          </p:spPr>
        </p:sp>
        <p:sp>
          <p:nvSpPr>
            <p:cNvPr name="TextBox 4" id="4"/>
            <p:cNvSpPr txBox="true"/>
            <p:nvPr/>
          </p:nvSpPr>
          <p:spPr>
            <a:xfrm>
              <a:off x="0" y="-47625"/>
              <a:ext cx="1243672" cy="18086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613355" y="2409190"/>
            <a:ext cx="9338866" cy="6005386"/>
            <a:chOff x="0" y="0"/>
            <a:chExt cx="12451821" cy="8007181"/>
          </a:xfrm>
        </p:grpSpPr>
        <p:pic>
          <p:nvPicPr>
            <p:cNvPr name="Picture 6" id="6"/>
            <p:cNvPicPr>
              <a:picLocks noChangeAspect="true"/>
            </p:cNvPicPr>
            <p:nvPr/>
          </p:nvPicPr>
          <p:blipFill>
            <a:blip r:embed="rId2"/>
            <a:srcRect l="0" t="9809" r="0" b="9809"/>
            <a:stretch>
              <a:fillRect/>
            </a:stretch>
          </p:blipFill>
          <p:spPr>
            <a:xfrm flipH="false" flipV="false">
              <a:off x="0" y="0"/>
              <a:ext cx="12451821" cy="8007181"/>
            </a:xfrm>
            <a:prstGeom prst="rect">
              <a:avLst/>
            </a:prstGeom>
          </p:spPr>
        </p:pic>
      </p:grpSp>
      <p:grpSp>
        <p:nvGrpSpPr>
          <p:cNvPr name="Group 7" id="7"/>
          <p:cNvGrpSpPr/>
          <p:nvPr/>
        </p:nvGrpSpPr>
        <p:grpSpPr>
          <a:xfrm rot="0">
            <a:off x="1028700" y="0"/>
            <a:ext cx="2097703" cy="1761879"/>
            <a:chOff x="0" y="0"/>
            <a:chExt cx="552482" cy="464034"/>
          </a:xfrm>
        </p:grpSpPr>
        <p:sp>
          <p:nvSpPr>
            <p:cNvPr name="Freeform 8" id="8"/>
            <p:cNvSpPr/>
            <p:nvPr/>
          </p:nvSpPr>
          <p:spPr>
            <a:xfrm flipH="false" flipV="false" rot="0">
              <a:off x="0" y="0"/>
              <a:ext cx="552482" cy="464034"/>
            </a:xfrm>
            <a:custGeom>
              <a:avLst/>
              <a:gdLst/>
              <a:ahLst/>
              <a:cxnLst/>
              <a:rect r="r" b="b" t="t" l="l"/>
              <a:pathLst>
                <a:path h="464034" w="552482">
                  <a:moveTo>
                    <a:pt x="0" y="0"/>
                  </a:moveTo>
                  <a:lnTo>
                    <a:pt x="552482" y="0"/>
                  </a:lnTo>
                  <a:lnTo>
                    <a:pt x="552482" y="464034"/>
                  </a:lnTo>
                  <a:lnTo>
                    <a:pt x="0" y="464034"/>
                  </a:lnTo>
                  <a:close/>
                </a:path>
              </a:pathLst>
            </a:custGeom>
            <a:solidFill>
              <a:srgbClr val="C9AF7F"/>
            </a:solidFill>
          </p:spPr>
        </p:sp>
        <p:sp>
          <p:nvSpPr>
            <p:cNvPr name="TextBox 9" id="9"/>
            <p:cNvSpPr txBox="true"/>
            <p:nvPr/>
          </p:nvSpPr>
          <p:spPr>
            <a:xfrm>
              <a:off x="0" y="-47625"/>
              <a:ext cx="552482" cy="511659"/>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782480" y="1932370"/>
            <a:ext cx="953639" cy="9536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553B"/>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843109" y="2216550"/>
            <a:ext cx="7584655" cy="7421600"/>
          </a:xfrm>
          <a:prstGeom prst="rect">
            <a:avLst/>
          </a:prstGeom>
        </p:spPr>
        <p:txBody>
          <a:bodyPr anchor="t" rtlCol="false" tIns="0" lIns="0" bIns="0" rIns="0">
            <a:spAutoFit/>
          </a:bodyPr>
          <a:lstStyle/>
          <a:p>
            <a:pPr>
              <a:lnSpc>
                <a:spcPts val="3093"/>
              </a:lnSpc>
            </a:pPr>
            <a:r>
              <a:rPr lang="en-US" sz="2713">
                <a:solidFill>
                  <a:srgbClr val="76553B"/>
                </a:solidFill>
                <a:latin typeface="Nourd"/>
              </a:rPr>
              <a:t>At JV Ventures, we specialize in organizing transformative wellness retreats </a:t>
            </a:r>
            <a:r>
              <a:rPr lang="en-US" sz="2713">
                <a:solidFill>
                  <a:srgbClr val="76553B"/>
                </a:solidFill>
                <a:latin typeface="Nourd"/>
              </a:rPr>
              <a:t>that offer participants a unique opportunity to rejuvenate their mind, body, and spirit in serene and rejuvenating environments. </a:t>
            </a:r>
          </a:p>
          <a:p>
            <a:pPr>
              <a:lnSpc>
                <a:spcPts val="3093"/>
              </a:lnSpc>
            </a:pPr>
          </a:p>
          <a:p>
            <a:pPr>
              <a:lnSpc>
                <a:spcPts val="3093"/>
              </a:lnSpc>
            </a:pPr>
            <a:r>
              <a:rPr lang="en-US" sz="2713">
                <a:solidFill>
                  <a:srgbClr val="76553B"/>
                </a:solidFill>
                <a:latin typeface="Nourd"/>
              </a:rPr>
              <a:t>Our retreats focus on holistic wellness practices, including yoga, meditation, mindfulness, nutrition, and outdoor activities, all aimed at promoting physical, mental, and emotional well-being.</a:t>
            </a:r>
          </a:p>
          <a:p>
            <a:pPr>
              <a:lnSpc>
                <a:spcPts val="3093"/>
              </a:lnSpc>
            </a:pPr>
          </a:p>
          <a:p>
            <a:pPr algn="l">
              <a:lnSpc>
                <a:spcPts val="3093"/>
              </a:lnSpc>
            </a:pPr>
            <a:r>
              <a:rPr lang="en-US" sz="2713">
                <a:solidFill>
                  <a:srgbClr val="76553B"/>
                </a:solidFill>
                <a:latin typeface="Nourd"/>
              </a:rPr>
              <a:t>We are currently seeking sponsors to support our upcoming wellness retreats. By sponsoring our retreats, your company would not only demonstrate its commitment to promoting wellness and healthy lifestyles but also gain valuable exposure and brand visibility among our diverse and engaged audience.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1381735" y="3600450"/>
            <a:ext cx="4722067" cy="6686550"/>
            <a:chOff x="0" y="0"/>
            <a:chExt cx="1243672" cy="1761067"/>
          </a:xfrm>
        </p:grpSpPr>
        <p:sp>
          <p:nvSpPr>
            <p:cNvPr name="Freeform 3" id="3"/>
            <p:cNvSpPr/>
            <p:nvPr/>
          </p:nvSpPr>
          <p:spPr>
            <a:xfrm flipH="false" flipV="false" rot="0">
              <a:off x="0" y="0"/>
              <a:ext cx="1243672" cy="1761067"/>
            </a:xfrm>
            <a:custGeom>
              <a:avLst/>
              <a:gdLst/>
              <a:ahLst/>
              <a:cxnLst/>
              <a:rect r="r" b="b" t="t" l="l"/>
              <a:pathLst>
                <a:path h="1761067" w="1243672">
                  <a:moveTo>
                    <a:pt x="0" y="0"/>
                  </a:moveTo>
                  <a:lnTo>
                    <a:pt x="1243672" y="0"/>
                  </a:lnTo>
                  <a:lnTo>
                    <a:pt x="1243672" y="1761067"/>
                  </a:lnTo>
                  <a:lnTo>
                    <a:pt x="0" y="1761067"/>
                  </a:lnTo>
                  <a:close/>
                </a:path>
              </a:pathLst>
            </a:custGeom>
            <a:solidFill>
              <a:srgbClr val="CFBDAA"/>
            </a:solidFill>
          </p:spPr>
        </p:sp>
        <p:sp>
          <p:nvSpPr>
            <p:cNvPr name="TextBox 4" id="4"/>
            <p:cNvSpPr txBox="true"/>
            <p:nvPr/>
          </p:nvSpPr>
          <p:spPr>
            <a:xfrm>
              <a:off x="0" y="-47625"/>
              <a:ext cx="1243672" cy="18086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49416" y="2409190"/>
            <a:ext cx="7986703" cy="5872821"/>
            <a:chOff x="0" y="0"/>
            <a:chExt cx="10648938" cy="7830428"/>
          </a:xfrm>
        </p:grpSpPr>
        <p:pic>
          <p:nvPicPr>
            <p:cNvPr name="Picture 6" id="6"/>
            <p:cNvPicPr>
              <a:picLocks noChangeAspect="true"/>
            </p:cNvPicPr>
            <p:nvPr/>
          </p:nvPicPr>
          <p:blipFill>
            <a:blip r:embed="rId2"/>
            <a:srcRect l="4696" t="0" r="4696" b="0"/>
            <a:stretch>
              <a:fillRect/>
            </a:stretch>
          </p:blipFill>
          <p:spPr>
            <a:xfrm flipH="false" flipV="false">
              <a:off x="0" y="0"/>
              <a:ext cx="10648938" cy="7830428"/>
            </a:xfrm>
            <a:prstGeom prst="rect">
              <a:avLst/>
            </a:prstGeom>
          </p:spPr>
        </p:pic>
      </p:grpSp>
      <p:grpSp>
        <p:nvGrpSpPr>
          <p:cNvPr name="Group 7" id="7"/>
          <p:cNvGrpSpPr/>
          <p:nvPr/>
        </p:nvGrpSpPr>
        <p:grpSpPr>
          <a:xfrm rot="0">
            <a:off x="1028700" y="0"/>
            <a:ext cx="2097703" cy="1761879"/>
            <a:chOff x="0" y="0"/>
            <a:chExt cx="552482" cy="464034"/>
          </a:xfrm>
        </p:grpSpPr>
        <p:sp>
          <p:nvSpPr>
            <p:cNvPr name="Freeform 8" id="8"/>
            <p:cNvSpPr/>
            <p:nvPr/>
          </p:nvSpPr>
          <p:spPr>
            <a:xfrm flipH="false" flipV="false" rot="0">
              <a:off x="0" y="0"/>
              <a:ext cx="552482" cy="464034"/>
            </a:xfrm>
            <a:custGeom>
              <a:avLst/>
              <a:gdLst/>
              <a:ahLst/>
              <a:cxnLst/>
              <a:rect r="r" b="b" t="t" l="l"/>
              <a:pathLst>
                <a:path h="464034" w="552482">
                  <a:moveTo>
                    <a:pt x="0" y="0"/>
                  </a:moveTo>
                  <a:lnTo>
                    <a:pt x="552482" y="0"/>
                  </a:lnTo>
                  <a:lnTo>
                    <a:pt x="552482" y="464034"/>
                  </a:lnTo>
                  <a:lnTo>
                    <a:pt x="0" y="464034"/>
                  </a:lnTo>
                  <a:close/>
                </a:path>
              </a:pathLst>
            </a:custGeom>
            <a:solidFill>
              <a:srgbClr val="C9AF7F"/>
            </a:solidFill>
          </p:spPr>
        </p:sp>
        <p:sp>
          <p:nvSpPr>
            <p:cNvPr name="TextBox 9" id="9"/>
            <p:cNvSpPr txBox="true"/>
            <p:nvPr/>
          </p:nvSpPr>
          <p:spPr>
            <a:xfrm>
              <a:off x="0" y="-47625"/>
              <a:ext cx="552482" cy="511659"/>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782480" y="1932370"/>
            <a:ext cx="953639" cy="9536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553B"/>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99559" y="3240779"/>
            <a:ext cx="8044441" cy="5041232"/>
          </a:xfrm>
          <a:prstGeom prst="rect">
            <a:avLst/>
          </a:prstGeom>
        </p:spPr>
        <p:txBody>
          <a:bodyPr anchor="t" rtlCol="false" tIns="0" lIns="0" bIns="0" rIns="0">
            <a:spAutoFit/>
          </a:bodyPr>
          <a:lstStyle/>
          <a:p>
            <a:pPr>
              <a:lnSpc>
                <a:spcPts val="3093"/>
              </a:lnSpc>
            </a:pPr>
            <a:r>
              <a:rPr lang="en-US" sz="2713">
                <a:solidFill>
                  <a:srgbClr val="76553B"/>
                </a:solidFill>
                <a:latin typeface="Nourd Light"/>
              </a:rPr>
              <a:t> 1.  Brand Exposure:</a:t>
            </a:r>
          </a:p>
          <a:p>
            <a:pPr>
              <a:lnSpc>
                <a:spcPts val="3093"/>
              </a:lnSpc>
            </a:pPr>
            <a:r>
              <a:rPr lang="en-US" sz="2713">
                <a:solidFill>
                  <a:srgbClr val="76553B"/>
                </a:solidFill>
                <a:latin typeface="Nourd Light"/>
              </a:rPr>
              <a:t>Your logo and branding will be prominently featured</a:t>
            </a:r>
          </a:p>
          <a:p>
            <a:pPr>
              <a:lnSpc>
                <a:spcPts val="3093"/>
              </a:lnSpc>
            </a:pPr>
            <a:r>
              <a:rPr lang="en-US" sz="2713">
                <a:solidFill>
                  <a:srgbClr val="76553B"/>
                </a:solidFill>
                <a:latin typeface="Nourd Light"/>
              </a:rPr>
              <a:t> in our promotional materials, including event signage, marketing collateral, and social media channels, reaching thousands of potential customers who are passionate about wellness.</a:t>
            </a:r>
          </a:p>
          <a:p>
            <a:pPr>
              <a:lnSpc>
                <a:spcPts val="3093"/>
              </a:lnSpc>
            </a:pPr>
          </a:p>
          <a:p>
            <a:pPr>
              <a:lnSpc>
                <a:spcPts val="3093"/>
              </a:lnSpc>
            </a:pPr>
            <a:r>
              <a:rPr lang="en-US" sz="2713">
                <a:solidFill>
                  <a:srgbClr val="76553B"/>
                </a:solidFill>
                <a:latin typeface="Nourd Light"/>
              </a:rPr>
              <a:t>2.  Networking Opportunities: </a:t>
            </a:r>
          </a:p>
          <a:p>
            <a:pPr>
              <a:lnSpc>
                <a:spcPts val="3093"/>
              </a:lnSpc>
            </a:pPr>
            <a:r>
              <a:rPr lang="en-US" sz="2713">
                <a:solidFill>
                  <a:srgbClr val="76553B"/>
                </a:solidFill>
                <a:latin typeface="Nourd Light"/>
              </a:rPr>
              <a:t>As a sponsor, [Company Name] will have the</a:t>
            </a:r>
          </a:p>
          <a:p>
            <a:pPr algn="l">
              <a:lnSpc>
                <a:spcPts val="3093"/>
              </a:lnSpc>
            </a:pPr>
            <a:r>
              <a:rPr lang="en-US" sz="2713">
                <a:solidFill>
                  <a:srgbClr val="76553B"/>
                </a:solidFill>
                <a:latin typeface="Nourd Light"/>
              </a:rPr>
              <a:t>opportunity to connect with like-minded individuals and organizations within the wellness community, fostering valuable relationships and potential business partnerships.</a:t>
            </a:r>
          </a:p>
        </p:txBody>
      </p:sp>
      <p:sp>
        <p:nvSpPr>
          <p:cNvPr name="TextBox 14" id="14"/>
          <p:cNvSpPr txBox="true"/>
          <p:nvPr/>
        </p:nvSpPr>
        <p:spPr>
          <a:xfrm rot="0">
            <a:off x="0" y="337251"/>
            <a:ext cx="15432512" cy="1595119"/>
          </a:xfrm>
          <a:prstGeom prst="rect">
            <a:avLst/>
          </a:prstGeom>
        </p:spPr>
        <p:txBody>
          <a:bodyPr anchor="t" rtlCol="false" tIns="0" lIns="0" bIns="0" rIns="0">
            <a:spAutoFit/>
          </a:bodyPr>
          <a:lstStyle/>
          <a:p>
            <a:pPr algn="ctr">
              <a:lnSpc>
                <a:spcPts val="12880"/>
              </a:lnSpc>
            </a:pPr>
            <a:r>
              <a:rPr lang="en-US" sz="9200">
                <a:solidFill>
                  <a:srgbClr val="76553B"/>
                </a:solidFill>
                <a:latin typeface="Catchy Mager"/>
              </a:rPr>
              <a:t>Why You Should Sponsor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1381735" y="3600450"/>
            <a:ext cx="4722067" cy="6686550"/>
            <a:chOff x="0" y="0"/>
            <a:chExt cx="1243672" cy="1761067"/>
          </a:xfrm>
        </p:grpSpPr>
        <p:sp>
          <p:nvSpPr>
            <p:cNvPr name="Freeform 3" id="3"/>
            <p:cNvSpPr/>
            <p:nvPr/>
          </p:nvSpPr>
          <p:spPr>
            <a:xfrm flipH="false" flipV="false" rot="0">
              <a:off x="0" y="0"/>
              <a:ext cx="1243672" cy="1761067"/>
            </a:xfrm>
            <a:custGeom>
              <a:avLst/>
              <a:gdLst/>
              <a:ahLst/>
              <a:cxnLst/>
              <a:rect r="r" b="b" t="t" l="l"/>
              <a:pathLst>
                <a:path h="1761067" w="1243672">
                  <a:moveTo>
                    <a:pt x="0" y="0"/>
                  </a:moveTo>
                  <a:lnTo>
                    <a:pt x="1243672" y="0"/>
                  </a:lnTo>
                  <a:lnTo>
                    <a:pt x="1243672" y="1761067"/>
                  </a:lnTo>
                  <a:lnTo>
                    <a:pt x="0" y="1761067"/>
                  </a:lnTo>
                  <a:close/>
                </a:path>
              </a:pathLst>
            </a:custGeom>
            <a:solidFill>
              <a:srgbClr val="CFBDAA"/>
            </a:solidFill>
          </p:spPr>
        </p:sp>
        <p:sp>
          <p:nvSpPr>
            <p:cNvPr name="TextBox 4" id="4"/>
            <p:cNvSpPr txBox="true"/>
            <p:nvPr/>
          </p:nvSpPr>
          <p:spPr>
            <a:xfrm>
              <a:off x="0" y="-47625"/>
              <a:ext cx="1243672" cy="18086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49416" y="2409190"/>
            <a:ext cx="7986703" cy="5872821"/>
            <a:chOff x="0" y="0"/>
            <a:chExt cx="10648938" cy="7830428"/>
          </a:xfrm>
        </p:grpSpPr>
        <p:pic>
          <p:nvPicPr>
            <p:cNvPr name="Picture 6" id="6"/>
            <p:cNvPicPr>
              <a:picLocks noChangeAspect="true"/>
            </p:cNvPicPr>
            <p:nvPr/>
          </p:nvPicPr>
          <p:blipFill>
            <a:blip r:embed="rId2"/>
            <a:srcRect l="4696" t="0" r="4696" b="0"/>
            <a:stretch>
              <a:fillRect/>
            </a:stretch>
          </p:blipFill>
          <p:spPr>
            <a:xfrm flipH="false" flipV="false">
              <a:off x="0" y="0"/>
              <a:ext cx="10648938" cy="7830428"/>
            </a:xfrm>
            <a:prstGeom prst="rect">
              <a:avLst/>
            </a:prstGeom>
          </p:spPr>
        </p:pic>
      </p:grpSp>
      <p:grpSp>
        <p:nvGrpSpPr>
          <p:cNvPr name="Group 7" id="7"/>
          <p:cNvGrpSpPr/>
          <p:nvPr/>
        </p:nvGrpSpPr>
        <p:grpSpPr>
          <a:xfrm rot="0">
            <a:off x="1028700" y="0"/>
            <a:ext cx="2097703" cy="1761879"/>
            <a:chOff x="0" y="0"/>
            <a:chExt cx="552482" cy="464034"/>
          </a:xfrm>
        </p:grpSpPr>
        <p:sp>
          <p:nvSpPr>
            <p:cNvPr name="Freeform 8" id="8"/>
            <p:cNvSpPr/>
            <p:nvPr/>
          </p:nvSpPr>
          <p:spPr>
            <a:xfrm flipH="false" flipV="false" rot="0">
              <a:off x="0" y="0"/>
              <a:ext cx="552482" cy="464034"/>
            </a:xfrm>
            <a:custGeom>
              <a:avLst/>
              <a:gdLst/>
              <a:ahLst/>
              <a:cxnLst/>
              <a:rect r="r" b="b" t="t" l="l"/>
              <a:pathLst>
                <a:path h="464034" w="552482">
                  <a:moveTo>
                    <a:pt x="0" y="0"/>
                  </a:moveTo>
                  <a:lnTo>
                    <a:pt x="552482" y="0"/>
                  </a:lnTo>
                  <a:lnTo>
                    <a:pt x="552482" y="464034"/>
                  </a:lnTo>
                  <a:lnTo>
                    <a:pt x="0" y="464034"/>
                  </a:lnTo>
                  <a:close/>
                </a:path>
              </a:pathLst>
            </a:custGeom>
            <a:solidFill>
              <a:srgbClr val="C9AF7F"/>
            </a:solidFill>
          </p:spPr>
        </p:sp>
        <p:sp>
          <p:nvSpPr>
            <p:cNvPr name="TextBox 9" id="9"/>
            <p:cNvSpPr txBox="true"/>
            <p:nvPr/>
          </p:nvSpPr>
          <p:spPr>
            <a:xfrm>
              <a:off x="0" y="-47625"/>
              <a:ext cx="552482" cy="511659"/>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782480" y="1932370"/>
            <a:ext cx="953639" cy="9536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553B"/>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99559" y="3240779"/>
            <a:ext cx="8044441" cy="4653570"/>
          </a:xfrm>
          <a:prstGeom prst="rect">
            <a:avLst/>
          </a:prstGeom>
        </p:spPr>
        <p:txBody>
          <a:bodyPr anchor="t" rtlCol="false" tIns="0" lIns="0" bIns="0" rIns="0">
            <a:spAutoFit/>
          </a:bodyPr>
          <a:lstStyle/>
          <a:p>
            <a:pPr>
              <a:lnSpc>
                <a:spcPts val="3093"/>
              </a:lnSpc>
            </a:pPr>
            <a:r>
              <a:rPr lang="en-US" sz="2713">
                <a:solidFill>
                  <a:srgbClr val="76553B"/>
                </a:solidFill>
                <a:latin typeface="Nourd Light"/>
              </a:rPr>
              <a:t> 3. Positive Brand Association:</a:t>
            </a:r>
          </a:p>
          <a:p>
            <a:pPr>
              <a:lnSpc>
                <a:spcPts val="3093"/>
              </a:lnSpc>
            </a:pPr>
            <a:r>
              <a:rPr lang="en-US" sz="2713">
                <a:solidFill>
                  <a:srgbClr val="76553B"/>
                </a:solidFill>
                <a:latin typeface="Nourd Light"/>
              </a:rPr>
              <a:t> Aligning your brand with our wellness retreats will enhance your reputation as a socially responsible company that prioritizes the well-being of its customers and employees.</a:t>
            </a:r>
          </a:p>
          <a:p>
            <a:pPr>
              <a:lnSpc>
                <a:spcPts val="3093"/>
              </a:lnSpc>
            </a:pPr>
          </a:p>
          <a:p>
            <a:pPr>
              <a:lnSpc>
                <a:spcPts val="3093"/>
              </a:lnSpc>
            </a:pPr>
            <a:r>
              <a:rPr lang="en-US" sz="2713">
                <a:solidFill>
                  <a:srgbClr val="76553B"/>
                </a:solidFill>
                <a:latin typeface="Nourd Light"/>
              </a:rPr>
              <a:t> 4. Customized Partnership Packages: </a:t>
            </a:r>
          </a:p>
          <a:p>
            <a:pPr>
              <a:lnSpc>
                <a:spcPts val="3093"/>
              </a:lnSpc>
            </a:pPr>
            <a:r>
              <a:rPr lang="en-US" sz="2713">
                <a:solidFill>
                  <a:srgbClr val="76553B"/>
                </a:solidFill>
                <a:latin typeface="Nourd Light"/>
              </a:rPr>
              <a:t>We offer flexible sponsorship packages tailored to meet the specific needs and objectives of our partners, ensuring that [Company Name] receives maximum value and return on investment.</a:t>
            </a:r>
          </a:p>
          <a:p>
            <a:pPr algn="l">
              <a:lnSpc>
                <a:spcPts val="3093"/>
              </a:lnSpc>
            </a:pPr>
          </a:p>
        </p:txBody>
      </p:sp>
      <p:sp>
        <p:nvSpPr>
          <p:cNvPr name="TextBox 14" id="14"/>
          <p:cNvSpPr txBox="true"/>
          <p:nvPr/>
        </p:nvSpPr>
        <p:spPr>
          <a:xfrm rot="0">
            <a:off x="0" y="337251"/>
            <a:ext cx="15432512" cy="1595119"/>
          </a:xfrm>
          <a:prstGeom prst="rect">
            <a:avLst/>
          </a:prstGeom>
        </p:spPr>
        <p:txBody>
          <a:bodyPr anchor="t" rtlCol="false" tIns="0" lIns="0" bIns="0" rIns="0">
            <a:spAutoFit/>
          </a:bodyPr>
          <a:lstStyle/>
          <a:p>
            <a:pPr algn="ctr">
              <a:lnSpc>
                <a:spcPts val="12880"/>
              </a:lnSpc>
            </a:pPr>
            <a:r>
              <a:rPr lang="en-US" sz="9200">
                <a:solidFill>
                  <a:srgbClr val="76553B"/>
                </a:solidFill>
                <a:latin typeface="Catchy Mager"/>
              </a:rPr>
              <a:t>Why You Should Sponsor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0" y="0"/>
            <a:ext cx="11776271" cy="10287000"/>
            <a:chOff x="0" y="0"/>
            <a:chExt cx="3101569" cy="2709333"/>
          </a:xfrm>
        </p:grpSpPr>
        <p:sp>
          <p:nvSpPr>
            <p:cNvPr name="Freeform 3" id="3"/>
            <p:cNvSpPr/>
            <p:nvPr/>
          </p:nvSpPr>
          <p:spPr>
            <a:xfrm flipH="false" flipV="false" rot="0">
              <a:off x="0" y="0"/>
              <a:ext cx="3101569" cy="2709333"/>
            </a:xfrm>
            <a:custGeom>
              <a:avLst/>
              <a:gdLst/>
              <a:ahLst/>
              <a:cxnLst/>
              <a:rect r="r" b="b" t="t" l="l"/>
              <a:pathLst>
                <a:path h="2709333" w="3101569">
                  <a:moveTo>
                    <a:pt x="0" y="0"/>
                  </a:moveTo>
                  <a:lnTo>
                    <a:pt x="3101569" y="0"/>
                  </a:lnTo>
                  <a:lnTo>
                    <a:pt x="3101569" y="2709333"/>
                  </a:lnTo>
                  <a:lnTo>
                    <a:pt x="0" y="2709333"/>
                  </a:lnTo>
                  <a:close/>
                </a:path>
              </a:pathLst>
            </a:custGeom>
            <a:solidFill>
              <a:srgbClr val="CFBDAA"/>
            </a:solidFill>
          </p:spPr>
        </p:sp>
        <p:sp>
          <p:nvSpPr>
            <p:cNvPr name="TextBox 4" id="4"/>
            <p:cNvSpPr txBox="true"/>
            <p:nvPr/>
          </p:nvSpPr>
          <p:spPr>
            <a:xfrm>
              <a:off x="0" y="-47625"/>
              <a:ext cx="3101569"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75778" y="8234718"/>
            <a:ext cx="1800986" cy="2052282"/>
          </a:xfrm>
          <a:custGeom>
            <a:avLst/>
            <a:gdLst/>
            <a:ahLst/>
            <a:cxnLst/>
            <a:rect r="r" b="b" t="t" l="l"/>
            <a:pathLst>
              <a:path h="2052282" w="1800986">
                <a:moveTo>
                  <a:pt x="0" y="0"/>
                </a:moveTo>
                <a:lnTo>
                  <a:pt x="1800986" y="0"/>
                </a:lnTo>
                <a:lnTo>
                  <a:pt x="1800986" y="2052282"/>
                </a:lnTo>
                <a:lnTo>
                  <a:pt x="0" y="2052282"/>
                </a:lnTo>
                <a:lnTo>
                  <a:pt x="0" y="0"/>
                </a:lnTo>
                <a:close/>
              </a:path>
            </a:pathLst>
          </a:custGeom>
          <a:blipFill>
            <a:blip r:embed="rId2">
              <a:extLst>
                <a:ext uri="{96DAC541-7B7A-43D3-8B79-37D633B846F1}">
                  <asvg:svgBlip xmlns:asvg="http://schemas.microsoft.com/office/drawing/2016/SVG/main" r:embed="rId3"/>
                </a:ext>
              </a:extLst>
            </a:blip>
            <a:stretch>
              <a:fillRect l="0" t="0" r="0" b="-13033"/>
            </a:stretch>
          </a:blipFill>
        </p:spPr>
      </p:sp>
      <p:grpSp>
        <p:nvGrpSpPr>
          <p:cNvPr name="Group 6" id="6"/>
          <p:cNvGrpSpPr/>
          <p:nvPr/>
        </p:nvGrpSpPr>
        <p:grpSpPr>
          <a:xfrm rot="0">
            <a:off x="12292994" y="2048017"/>
            <a:ext cx="5602618" cy="6515601"/>
            <a:chOff x="0" y="0"/>
            <a:chExt cx="7470157" cy="8687468"/>
          </a:xfrm>
        </p:grpSpPr>
        <p:pic>
          <p:nvPicPr>
            <p:cNvPr name="Picture 7" id="7"/>
            <p:cNvPicPr>
              <a:picLocks noChangeAspect="true"/>
            </p:cNvPicPr>
            <p:nvPr/>
          </p:nvPicPr>
          <p:blipFill>
            <a:blip r:embed="rId4"/>
            <a:srcRect l="21301" t="0" r="21301" b="0"/>
            <a:stretch>
              <a:fillRect/>
            </a:stretch>
          </p:blipFill>
          <p:spPr>
            <a:xfrm flipH="false" flipV="false">
              <a:off x="0" y="0"/>
              <a:ext cx="7470157" cy="8687468"/>
            </a:xfrm>
            <a:prstGeom prst="rect">
              <a:avLst/>
            </a:prstGeom>
          </p:spPr>
        </p:pic>
      </p:grpSp>
      <p:sp>
        <p:nvSpPr>
          <p:cNvPr name="TextBox 8" id="8"/>
          <p:cNvSpPr txBox="true"/>
          <p:nvPr/>
        </p:nvSpPr>
        <p:spPr>
          <a:xfrm rot="0">
            <a:off x="913265" y="517461"/>
            <a:ext cx="9949742" cy="9233027"/>
          </a:xfrm>
          <a:prstGeom prst="rect">
            <a:avLst/>
          </a:prstGeom>
        </p:spPr>
        <p:txBody>
          <a:bodyPr anchor="t" rtlCol="false" tIns="0" lIns="0" bIns="0" rIns="0">
            <a:spAutoFit/>
          </a:bodyPr>
          <a:lstStyle/>
          <a:p>
            <a:pPr>
              <a:lnSpc>
                <a:spcPts val="3843"/>
              </a:lnSpc>
            </a:pPr>
            <a:r>
              <a:rPr lang="en-US" sz="3099">
                <a:solidFill>
                  <a:srgbClr val="492D1A"/>
                </a:solidFill>
                <a:latin typeface="Nourd Light"/>
              </a:rPr>
              <a:t>We believe that a partnership between your company and JV Ventures has the</a:t>
            </a:r>
            <a:r>
              <a:rPr lang="en-US" sz="3099">
                <a:solidFill>
                  <a:srgbClr val="492D1A"/>
                </a:solidFill>
                <a:latin typeface="Nourd Light"/>
              </a:rPr>
              <a:t> potential to create a mutually beneficial relationship that not only promotes wellness but also generates positive brand exposure and fosters community engagement.</a:t>
            </a:r>
          </a:p>
          <a:p>
            <a:pPr>
              <a:lnSpc>
                <a:spcPts val="3843"/>
              </a:lnSpc>
            </a:pPr>
          </a:p>
          <a:p>
            <a:pPr>
              <a:lnSpc>
                <a:spcPts val="3843"/>
              </a:lnSpc>
            </a:pPr>
            <a:r>
              <a:rPr lang="en-US" sz="3099">
                <a:solidFill>
                  <a:srgbClr val="492D1A"/>
                </a:solidFill>
                <a:latin typeface="Nourd Light"/>
              </a:rPr>
              <a:t>We would love the opportunity to discuss this partnership further and explore how we can work together to create meaningful and impactful wellness experiences for our participants.</a:t>
            </a:r>
          </a:p>
          <a:p>
            <a:pPr>
              <a:lnSpc>
                <a:spcPts val="3843"/>
              </a:lnSpc>
            </a:pPr>
          </a:p>
          <a:p>
            <a:pPr>
              <a:lnSpc>
                <a:spcPts val="3843"/>
              </a:lnSpc>
            </a:pPr>
            <a:r>
              <a:rPr lang="en-US" sz="3099">
                <a:solidFill>
                  <a:srgbClr val="492D1A"/>
                </a:solidFill>
                <a:latin typeface="Nourd Light"/>
              </a:rPr>
              <a:t> Please feel free to reach out to me us to schedule a meeting or discuss any questions you may have. </a:t>
            </a:r>
          </a:p>
          <a:p>
            <a:pPr>
              <a:lnSpc>
                <a:spcPts val="3843"/>
              </a:lnSpc>
            </a:pPr>
          </a:p>
          <a:p>
            <a:pPr>
              <a:lnSpc>
                <a:spcPts val="3843"/>
              </a:lnSpc>
            </a:pPr>
            <a:r>
              <a:rPr lang="en-US" sz="3099">
                <a:solidFill>
                  <a:srgbClr val="492D1A"/>
                </a:solidFill>
                <a:latin typeface="Nourd Light"/>
              </a:rPr>
              <a:t>Thank you for considering this partnership opportunity. We look forward to the possibility of working together to inspire and empower individuals to live happier, healthier lives, while positively impacting those around them</a:t>
            </a:r>
          </a:p>
          <a:p>
            <a:pPr>
              <a:lnSpc>
                <a:spcPts val="3843"/>
              </a:lnSpc>
            </a:pPr>
            <a:r>
              <a:rPr lang="en-US" sz="3099">
                <a:solidFill>
                  <a:srgbClr val="492D1A"/>
                </a:solidFill>
                <a:latin typeface="Nourd Light"/>
              </a:rPr>
              <a:t>&gt; at home and work</a:t>
            </a:r>
            <a:r>
              <a:rPr lang="en-US" sz="3099">
                <a:solidFill>
                  <a:srgbClr val="76553B"/>
                </a:solidFill>
                <a:latin typeface="Nourd Light"/>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028700" y="7012209"/>
            <a:ext cx="5628729" cy="3274791"/>
            <a:chOff x="0" y="0"/>
            <a:chExt cx="1482464" cy="862496"/>
          </a:xfrm>
        </p:grpSpPr>
        <p:sp>
          <p:nvSpPr>
            <p:cNvPr name="Freeform 3" id="3"/>
            <p:cNvSpPr/>
            <p:nvPr/>
          </p:nvSpPr>
          <p:spPr>
            <a:xfrm flipH="false" flipV="false" rot="0">
              <a:off x="0" y="0"/>
              <a:ext cx="1482464" cy="862496"/>
            </a:xfrm>
            <a:custGeom>
              <a:avLst/>
              <a:gdLst/>
              <a:ahLst/>
              <a:cxnLst/>
              <a:rect r="r" b="b" t="t" l="l"/>
              <a:pathLst>
                <a:path h="862496" w="1482464">
                  <a:moveTo>
                    <a:pt x="0" y="0"/>
                  </a:moveTo>
                  <a:lnTo>
                    <a:pt x="1482464" y="0"/>
                  </a:lnTo>
                  <a:lnTo>
                    <a:pt x="1482464" y="862496"/>
                  </a:lnTo>
                  <a:lnTo>
                    <a:pt x="0" y="862496"/>
                  </a:lnTo>
                  <a:close/>
                </a:path>
              </a:pathLst>
            </a:custGeom>
            <a:solidFill>
              <a:srgbClr val="E7DDD3"/>
            </a:solidFill>
          </p:spPr>
        </p:sp>
        <p:sp>
          <p:nvSpPr>
            <p:cNvPr name="TextBox 4" id="4"/>
            <p:cNvSpPr txBox="true"/>
            <p:nvPr/>
          </p:nvSpPr>
          <p:spPr>
            <a:xfrm>
              <a:off x="0" y="-47625"/>
              <a:ext cx="1482464" cy="9101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28420" y="1028700"/>
            <a:ext cx="3448607" cy="4033318"/>
            <a:chOff x="0" y="0"/>
            <a:chExt cx="908275" cy="1062273"/>
          </a:xfrm>
        </p:grpSpPr>
        <p:sp>
          <p:nvSpPr>
            <p:cNvPr name="Freeform 6" id="6"/>
            <p:cNvSpPr/>
            <p:nvPr/>
          </p:nvSpPr>
          <p:spPr>
            <a:xfrm flipH="false" flipV="false" rot="0">
              <a:off x="0" y="0"/>
              <a:ext cx="908275" cy="1062273"/>
            </a:xfrm>
            <a:custGeom>
              <a:avLst/>
              <a:gdLst/>
              <a:ahLst/>
              <a:cxnLst/>
              <a:rect r="r" b="b" t="t" l="l"/>
              <a:pathLst>
                <a:path h="1062273" w="908275">
                  <a:moveTo>
                    <a:pt x="0" y="0"/>
                  </a:moveTo>
                  <a:lnTo>
                    <a:pt x="908275" y="0"/>
                  </a:lnTo>
                  <a:lnTo>
                    <a:pt x="908275" y="1062273"/>
                  </a:lnTo>
                  <a:lnTo>
                    <a:pt x="0" y="1062273"/>
                  </a:lnTo>
                  <a:close/>
                </a:path>
              </a:pathLst>
            </a:custGeom>
            <a:solidFill>
              <a:srgbClr val="E7DDD3"/>
            </a:solidFill>
          </p:spPr>
        </p:sp>
        <p:sp>
          <p:nvSpPr>
            <p:cNvPr name="TextBox 7" id="7"/>
            <p:cNvSpPr txBox="true"/>
            <p:nvPr/>
          </p:nvSpPr>
          <p:spPr>
            <a:xfrm>
              <a:off x="0" y="-47625"/>
              <a:ext cx="908275" cy="110989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55168" y="5217021"/>
            <a:ext cx="3448607" cy="4041279"/>
            <a:chOff x="0" y="0"/>
            <a:chExt cx="4598143" cy="5388372"/>
          </a:xfrm>
        </p:grpSpPr>
        <p:pic>
          <p:nvPicPr>
            <p:cNvPr name="Picture 9" id="9"/>
            <p:cNvPicPr>
              <a:picLocks noChangeAspect="true"/>
            </p:cNvPicPr>
            <p:nvPr/>
          </p:nvPicPr>
          <p:blipFill>
            <a:blip r:embed="rId2"/>
            <a:srcRect l="7332" t="0" r="7332" b="0"/>
            <a:stretch>
              <a:fillRect/>
            </a:stretch>
          </p:blipFill>
          <p:spPr>
            <a:xfrm flipH="false" flipV="false">
              <a:off x="0" y="0"/>
              <a:ext cx="4598143" cy="5388372"/>
            </a:xfrm>
            <a:prstGeom prst="rect">
              <a:avLst/>
            </a:prstGeom>
          </p:spPr>
        </p:pic>
      </p:grpSp>
      <p:sp>
        <p:nvSpPr>
          <p:cNvPr name="Freeform 10" id="10"/>
          <p:cNvSpPr/>
          <p:nvPr/>
        </p:nvSpPr>
        <p:spPr>
          <a:xfrm flipH="false" flipV="false" rot="0">
            <a:off x="16041215" y="4927601"/>
            <a:ext cx="4493571" cy="5787972"/>
          </a:xfrm>
          <a:custGeom>
            <a:avLst/>
            <a:gdLst/>
            <a:ahLst/>
            <a:cxnLst/>
            <a:rect r="r" b="b" t="t" l="l"/>
            <a:pathLst>
              <a:path h="5787972" w="4493571">
                <a:moveTo>
                  <a:pt x="0" y="0"/>
                </a:moveTo>
                <a:lnTo>
                  <a:pt x="4493570" y="0"/>
                </a:lnTo>
                <a:lnTo>
                  <a:pt x="4493570" y="5787971"/>
                </a:lnTo>
                <a:lnTo>
                  <a:pt x="0" y="57879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348524" y="1982676"/>
            <a:ext cx="13590953" cy="1889126"/>
          </a:xfrm>
          <a:prstGeom prst="rect">
            <a:avLst/>
          </a:prstGeom>
        </p:spPr>
        <p:txBody>
          <a:bodyPr anchor="t" rtlCol="false" tIns="0" lIns="0" bIns="0" rIns="0">
            <a:spAutoFit/>
          </a:bodyPr>
          <a:lstStyle/>
          <a:p>
            <a:pPr algn="ctr">
              <a:lnSpc>
                <a:spcPts val="14000"/>
              </a:lnSpc>
            </a:pPr>
            <a:r>
              <a:rPr lang="en-US" sz="14000">
                <a:solidFill>
                  <a:srgbClr val="492D1A"/>
                </a:solidFill>
                <a:latin typeface="Catchy Mager"/>
              </a:rPr>
              <a:t>Thank You!</a:t>
            </a:r>
          </a:p>
        </p:txBody>
      </p:sp>
      <p:sp>
        <p:nvSpPr>
          <p:cNvPr name="TextBox 12" id="12"/>
          <p:cNvSpPr txBox="true"/>
          <p:nvPr/>
        </p:nvSpPr>
        <p:spPr>
          <a:xfrm rot="0">
            <a:off x="7935284" y="6125140"/>
            <a:ext cx="6897215" cy="2301240"/>
          </a:xfrm>
          <a:prstGeom prst="rect">
            <a:avLst/>
          </a:prstGeom>
        </p:spPr>
        <p:txBody>
          <a:bodyPr anchor="t" rtlCol="false" tIns="0" lIns="0" bIns="0" rIns="0">
            <a:spAutoFit/>
          </a:bodyPr>
          <a:lstStyle/>
          <a:p>
            <a:pPr>
              <a:lnSpc>
                <a:spcPts val="3600"/>
              </a:lnSpc>
            </a:pPr>
            <a:r>
              <a:rPr lang="en-US" sz="3600">
                <a:solidFill>
                  <a:srgbClr val="492D1A"/>
                </a:solidFill>
                <a:latin typeface="Nourd Light"/>
              </a:rPr>
              <a:t>Contact:</a:t>
            </a:r>
          </a:p>
          <a:p>
            <a:pPr>
              <a:lnSpc>
                <a:spcPts val="3600"/>
              </a:lnSpc>
            </a:pPr>
          </a:p>
          <a:p>
            <a:pPr>
              <a:lnSpc>
                <a:spcPts val="3600"/>
              </a:lnSpc>
            </a:pPr>
            <a:r>
              <a:rPr lang="en-US" sz="3600">
                <a:solidFill>
                  <a:srgbClr val="492D1A"/>
                </a:solidFill>
                <a:latin typeface="Nourd Light"/>
              </a:rPr>
              <a:t>info@jvventures.ca</a:t>
            </a:r>
          </a:p>
          <a:p>
            <a:pPr>
              <a:lnSpc>
                <a:spcPts val="3600"/>
              </a:lnSpc>
            </a:pPr>
          </a:p>
          <a:p>
            <a:pPr>
              <a:lnSpc>
                <a:spcPts val="3600"/>
              </a:lnSpc>
            </a:pPr>
            <a:r>
              <a:rPr lang="en-US" sz="3600">
                <a:solidFill>
                  <a:srgbClr val="492D1A"/>
                </a:solidFill>
                <a:latin typeface="Nourd Light"/>
              </a:rPr>
              <a:t>780-993-9714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0" y="0"/>
            <a:ext cx="11776271" cy="10287000"/>
            <a:chOff x="0" y="0"/>
            <a:chExt cx="3101569" cy="2709333"/>
          </a:xfrm>
        </p:grpSpPr>
        <p:sp>
          <p:nvSpPr>
            <p:cNvPr name="Freeform 3" id="3"/>
            <p:cNvSpPr/>
            <p:nvPr/>
          </p:nvSpPr>
          <p:spPr>
            <a:xfrm flipH="false" flipV="false" rot="0">
              <a:off x="0" y="0"/>
              <a:ext cx="3101569" cy="2709333"/>
            </a:xfrm>
            <a:custGeom>
              <a:avLst/>
              <a:gdLst/>
              <a:ahLst/>
              <a:cxnLst/>
              <a:rect r="r" b="b" t="t" l="l"/>
              <a:pathLst>
                <a:path h="2709333" w="3101569">
                  <a:moveTo>
                    <a:pt x="0" y="0"/>
                  </a:moveTo>
                  <a:lnTo>
                    <a:pt x="3101569" y="0"/>
                  </a:lnTo>
                  <a:lnTo>
                    <a:pt x="3101569" y="2709333"/>
                  </a:lnTo>
                  <a:lnTo>
                    <a:pt x="0" y="2709333"/>
                  </a:lnTo>
                  <a:close/>
                </a:path>
              </a:pathLst>
            </a:custGeom>
            <a:solidFill>
              <a:srgbClr val="CFBDAA"/>
            </a:solidFill>
          </p:spPr>
        </p:sp>
        <p:sp>
          <p:nvSpPr>
            <p:cNvPr name="TextBox 4" id="4"/>
            <p:cNvSpPr txBox="true"/>
            <p:nvPr/>
          </p:nvSpPr>
          <p:spPr>
            <a:xfrm>
              <a:off x="0" y="-47625"/>
              <a:ext cx="3101569"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75778" y="8234718"/>
            <a:ext cx="1800986" cy="2052282"/>
          </a:xfrm>
          <a:custGeom>
            <a:avLst/>
            <a:gdLst/>
            <a:ahLst/>
            <a:cxnLst/>
            <a:rect r="r" b="b" t="t" l="l"/>
            <a:pathLst>
              <a:path h="2052282" w="1800986">
                <a:moveTo>
                  <a:pt x="0" y="0"/>
                </a:moveTo>
                <a:lnTo>
                  <a:pt x="1800986" y="0"/>
                </a:lnTo>
                <a:lnTo>
                  <a:pt x="1800986" y="2052282"/>
                </a:lnTo>
                <a:lnTo>
                  <a:pt x="0" y="2052282"/>
                </a:lnTo>
                <a:lnTo>
                  <a:pt x="0" y="0"/>
                </a:lnTo>
                <a:close/>
              </a:path>
            </a:pathLst>
          </a:custGeom>
          <a:blipFill>
            <a:blip r:embed="rId2">
              <a:extLst>
                <a:ext uri="{96DAC541-7B7A-43D3-8B79-37D633B846F1}">
                  <asvg:svgBlip xmlns:asvg="http://schemas.microsoft.com/office/drawing/2016/SVG/main" r:embed="rId3"/>
                </a:ext>
              </a:extLst>
            </a:blip>
            <a:stretch>
              <a:fillRect l="0" t="0" r="0" b="-13033"/>
            </a:stretch>
          </a:blipFill>
        </p:spPr>
      </p:sp>
      <p:grpSp>
        <p:nvGrpSpPr>
          <p:cNvPr name="Group 6" id="6"/>
          <p:cNvGrpSpPr/>
          <p:nvPr/>
        </p:nvGrpSpPr>
        <p:grpSpPr>
          <a:xfrm rot="0">
            <a:off x="1028700" y="415149"/>
            <a:ext cx="2917312" cy="291731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910763" y="2335240"/>
            <a:ext cx="6179003" cy="5645092"/>
            <a:chOff x="0" y="0"/>
            <a:chExt cx="8238671" cy="7526789"/>
          </a:xfrm>
        </p:grpSpPr>
        <p:pic>
          <p:nvPicPr>
            <p:cNvPr name="Picture 10" id="10"/>
            <p:cNvPicPr>
              <a:picLocks noChangeAspect="true"/>
            </p:cNvPicPr>
            <p:nvPr/>
          </p:nvPicPr>
          <p:blipFill>
            <a:blip r:embed="rId4"/>
            <a:srcRect l="4282" t="0" r="22654" b="0"/>
            <a:stretch>
              <a:fillRect/>
            </a:stretch>
          </p:blipFill>
          <p:spPr>
            <a:xfrm flipH="false" flipV="false">
              <a:off x="0" y="0"/>
              <a:ext cx="8238671" cy="7526789"/>
            </a:xfrm>
            <a:prstGeom prst="rect">
              <a:avLst/>
            </a:prstGeom>
          </p:spPr>
        </p:pic>
      </p:grpSp>
      <p:sp>
        <p:nvSpPr>
          <p:cNvPr name="TextBox 11" id="11"/>
          <p:cNvSpPr txBox="true"/>
          <p:nvPr/>
        </p:nvSpPr>
        <p:spPr>
          <a:xfrm rot="0">
            <a:off x="1028700" y="1266825"/>
            <a:ext cx="9381648" cy="3660776"/>
          </a:xfrm>
          <a:prstGeom prst="rect">
            <a:avLst/>
          </a:prstGeom>
        </p:spPr>
        <p:txBody>
          <a:bodyPr anchor="t" rtlCol="false" tIns="0" lIns="0" bIns="0" rIns="0">
            <a:spAutoFit/>
          </a:bodyPr>
          <a:lstStyle/>
          <a:p>
            <a:pPr>
              <a:lnSpc>
                <a:spcPts val="14000"/>
              </a:lnSpc>
            </a:pPr>
            <a:r>
              <a:rPr lang="en-US" sz="14000">
                <a:solidFill>
                  <a:srgbClr val="492D1A"/>
                </a:solidFill>
                <a:latin typeface="Catchy Mager"/>
              </a:rPr>
              <a:t>Welcome Message</a:t>
            </a:r>
          </a:p>
        </p:txBody>
      </p:sp>
      <p:sp>
        <p:nvSpPr>
          <p:cNvPr name="TextBox 12" id="12"/>
          <p:cNvSpPr txBox="true"/>
          <p:nvPr/>
        </p:nvSpPr>
        <p:spPr>
          <a:xfrm rot="0">
            <a:off x="1028700" y="5373110"/>
            <a:ext cx="9949742" cy="2195576"/>
          </a:xfrm>
          <a:prstGeom prst="rect">
            <a:avLst/>
          </a:prstGeom>
        </p:spPr>
        <p:txBody>
          <a:bodyPr anchor="t" rtlCol="false" tIns="0" lIns="0" bIns="0" rIns="0">
            <a:spAutoFit/>
          </a:bodyPr>
          <a:lstStyle/>
          <a:p>
            <a:pPr>
              <a:lnSpc>
                <a:spcPts val="3471"/>
              </a:lnSpc>
            </a:pPr>
            <a:r>
              <a:rPr lang="en-US" sz="2799">
                <a:solidFill>
                  <a:srgbClr val="76553B"/>
                </a:solidFill>
                <a:latin typeface="Nourd Light"/>
              </a:rPr>
              <a:t>Welcome to JV Ventures Retreats, where personal transformation meets </a:t>
            </a:r>
            <a:r>
              <a:rPr lang="en-US" sz="2799">
                <a:solidFill>
                  <a:srgbClr val="76553B"/>
                </a:solidFill>
                <a:latin typeface="Nourd Light"/>
              </a:rPr>
              <a:t>empowerment. My journey began during the unprecedented times of the Covid-19 pandemic, when the world seemed to slow down, and introspection became a</a:t>
            </a:r>
          </a:p>
          <a:p>
            <a:pPr>
              <a:lnSpc>
                <a:spcPts val="3471"/>
              </a:lnSpc>
            </a:pPr>
            <a:r>
              <a:rPr lang="en-US" sz="2799">
                <a:solidFill>
                  <a:srgbClr val="76553B"/>
                </a:solidFill>
                <a:latin typeface="Nourd Light"/>
              </a:rPr>
              <a:t>necessity rather than a luxury.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0" y="0"/>
            <a:ext cx="11776271" cy="10287000"/>
            <a:chOff x="0" y="0"/>
            <a:chExt cx="3101569" cy="2709333"/>
          </a:xfrm>
        </p:grpSpPr>
        <p:sp>
          <p:nvSpPr>
            <p:cNvPr name="Freeform 3" id="3"/>
            <p:cNvSpPr/>
            <p:nvPr/>
          </p:nvSpPr>
          <p:spPr>
            <a:xfrm flipH="false" flipV="false" rot="0">
              <a:off x="0" y="0"/>
              <a:ext cx="3101569" cy="2709333"/>
            </a:xfrm>
            <a:custGeom>
              <a:avLst/>
              <a:gdLst/>
              <a:ahLst/>
              <a:cxnLst/>
              <a:rect r="r" b="b" t="t" l="l"/>
              <a:pathLst>
                <a:path h="2709333" w="3101569">
                  <a:moveTo>
                    <a:pt x="0" y="0"/>
                  </a:moveTo>
                  <a:lnTo>
                    <a:pt x="3101569" y="0"/>
                  </a:lnTo>
                  <a:lnTo>
                    <a:pt x="3101569" y="2709333"/>
                  </a:lnTo>
                  <a:lnTo>
                    <a:pt x="0" y="2709333"/>
                  </a:lnTo>
                  <a:close/>
                </a:path>
              </a:pathLst>
            </a:custGeom>
            <a:solidFill>
              <a:srgbClr val="CFBDAA"/>
            </a:solidFill>
          </p:spPr>
        </p:sp>
        <p:sp>
          <p:nvSpPr>
            <p:cNvPr name="TextBox 4" id="4"/>
            <p:cNvSpPr txBox="true"/>
            <p:nvPr/>
          </p:nvSpPr>
          <p:spPr>
            <a:xfrm>
              <a:off x="0" y="-47625"/>
              <a:ext cx="3101569" cy="27569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85424" y="-769596"/>
            <a:ext cx="2917312" cy="29173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991131" y="2147716"/>
            <a:ext cx="6098635" cy="5832616"/>
            <a:chOff x="0" y="0"/>
            <a:chExt cx="8131514" cy="7776822"/>
          </a:xfrm>
        </p:grpSpPr>
        <p:pic>
          <p:nvPicPr>
            <p:cNvPr name="Picture 9" id="9"/>
            <p:cNvPicPr>
              <a:picLocks noChangeAspect="true"/>
            </p:cNvPicPr>
            <p:nvPr/>
          </p:nvPicPr>
          <p:blipFill>
            <a:blip r:embed="rId2"/>
            <a:srcRect l="21964" t="0" r="21964" b="0"/>
            <a:stretch>
              <a:fillRect/>
            </a:stretch>
          </p:blipFill>
          <p:spPr>
            <a:xfrm flipH="false" flipV="false">
              <a:off x="0" y="0"/>
              <a:ext cx="8131514" cy="7776822"/>
            </a:xfrm>
            <a:prstGeom prst="rect">
              <a:avLst/>
            </a:prstGeom>
          </p:spPr>
        </p:pic>
      </p:grpSp>
      <p:sp>
        <p:nvSpPr>
          <p:cNvPr name="TextBox 10" id="10"/>
          <p:cNvSpPr txBox="true"/>
          <p:nvPr/>
        </p:nvSpPr>
        <p:spPr>
          <a:xfrm rot="0">
            <a:off x="1028700" y="770237"/>
            <a:ext cx="7545834" cy="2945458"/>
          </a:xfrm>
          <a:prstGeom prst="rect">
            <a:avLst/>
          </a:prstGeom>
        </p:spPr>
        <p:txBody>
          <a:bodyPr anchor="t" rtlCol="false" tIns="0" lIns="0" bIns="0" rIns="0">
            <a:spAutoFit/>
          </a:bodyPr>
          <a:lstStyle/>
          <a:p>
            <a:pPr>
              <a:lnSpc>
                <a:spcPts val="11260"/>
              </a:lnSpc>
            </a:pPr>
            <a:r>
              <a:rPr lang="en-US" sz="11260">
                <a:solidFill>
                  <a:srgbClr val="492D1A"/>
                </a:solidFill>
                <a:latin typeface="Catchy Mager"/>
              </a:rPr>
              <a:t>The Awakening </a:t>
            </a:r>
          </a:p>
        </p:txBody>
      </p:sp>
      <p:sp>
        <p:nvSpPr>
          <p:cNvPr name="TextBox 11" id="11"/>
          <p:cNvSpPr txBox="true"/>
          <p:nvPr/>
        </p:nvSpPr>
        <p:spPr>
          <a:xfrm rot="0">
            <a:off x="913265" y="3956711"/>
            <a:ext cx="9949742" cy="2195576"/>
          </a:xfrm>
          <a:prstGeom prst="rect">
            <a:avLst/>
          </a:prstGeom>
        </p:spPr>
        <p:txBody>
          <a:bodyPr anchor="t" rtlCol="false" tIns="0" lIns="0" bIns="0" rIns="0">
            <a:spAutoFit/>
          </a:bodyPr>
          <a:lstStyle/>
          <a:p>
            <a:pPr>
              <a:lnSpc>
                <a:spcPts val="3471"/>
              </a:lnSpc>
            </a:pPr>
            <a:r>
              <a:rPr lang="en-US" sz="2799">
                <a:solidFill>
                  <a:srgbClr val="76553B"/>
                </a:solidFill>
                <a:latin typeface="Nourd Light"/>
              </a:rPr>
              <a:t>Like many, I found myself facing unexpected challenges and uncertainties as </a:t>
            </a:r>
            <a:r>
              <a:rPr lang="en-US" sz="2799">
                <a:solidFill>
                  <a:srgbClr val="76553B"/>
                </a:solidFill>
                <a:latin typeface="Nourd Light"/>
              </a:rPr>
              <a:t>the pandemic unfolded. The disruptions to daily life forced me to pause, reflect, and reevaluate my priorities. It was during this time of introspection that I embarked on a profound journey of self-discovery and awakening.</a:t>
            </a:r>
          </a:p>
        </p:txBody>
      </p:sp>
      <p:sp>
        <p:nvSpPr>
          <p:cNvPr name="TextBox 12" id="12"/>
          <p:cNvSpPr txBox="true"/>
          <p:nvPr/>
        </p:nvSpPr>
        <p:spPr>
          <a:xfrm rot="0">
            <a:off x="913265" y="6390412"/>
            <a:ext cx="9949742" cy="3510026"/>
          </a:xfrm>
          <a:prstGeom prst="rect">
            <a:avLst/>
          </a:prstGeom>
        </p:spPr>
        <p:txBody>
          <a:bodyPr anchor="t" rtlCol="false" tIns="0" lIns="0" bIns="0" rIns="0">
            <a:spAutoFit/>
          </a:bodyPr>
          <a:lstStyle/>
          <a:p>
            <a:pPr>
              <a:lnSpc>
                <a:spcPts val="3471"/>
              </a:lnSpc>
            </a:pPr>
            <a:r>
              <a:rPr lang="en-US" sz="2799">
                <a:solidFill>
                  <a:srgbClr val="76553B"/>
                </a:solidFill>
                <a:latin typeface="Nourd Light"/>
              </a:rPr>
              <a:t>As the world around me shifted, I realized the opportunity for growth that</a:t>
            </a:r>
            <a:r>
              <a:rPr lang="en-US" sz="2799">
                <a:solidFill>
                  <a:srgbClr val="76553B"/>
                </a:solidFill>
                <a:latin typeface="Nourd Light"/>
              </a:rPr>
              <a:t> lay within the chaos. I embraced change with an open heart and an open mind, seeking wisdom in moments of solitude and solace in the beauty of nature.</a:t>
            </a:r>
          </a:p>
          <a:p>
            <a:pPr>
              <a:lnSpc>
                <a:spcPts val="3471"/>
              </a:lnSpc>
            </a:pPr>
          </a:p>
          <a:p>
            <a:pPr>
              <a:lnSpc>
                <a:spcPts val="3471"/>
              </a:lnSpc>
            </a:pPr>
            <a:r>
              <a:rPr lang="en-US" sz="2799">
                <a:solidFill>
                  <a:srgbClr val="76553B"/>
                </a:solidFill>
                <a:latin typeface="Nourd Light"/>
              </a:rPr>
              <a:t>Through meditation, mindfulness practices, and self-reflection, I began to uncover deeper truths about myself and my purpose in life.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9464188" y="3623146"/>
            <a:ext cx="8823812" cy="3497909"/>
            <a:chOff x="0" y="0"/>
            <a:chExt cx="2323967" cy="921260"/>
          </a:xfrm>
        </p:grpSpPr>
        <p:sp>
          <p:nvSpPr>
            <p:cNvPr name="Freeform 3" id="3"/>
            <p:cNvSpPr/>
            <p:nvPr/>
          </p:nvSpPr>
          <p:spPr>
            <a:xfrm flipH="false" flipV="false" rot="0">
              <a:off x="0" y="0"/>
              <a:ext cx="2323967" cy="921260"/>
            </a:xfrm>
            <a:custGeom>
              <a:avLst/>
              <a:gdLst/>
              <a:ahLst/>
              <a:cxnLst/>
              <a:rect r="r" b="b" t="t" l="l"/>
              <a:pathLst>
                <a:path h="921260" w="2323967">
                  <a:moveTo>
                    <a:pt x="0" y="0"/>
                  </a:moveTo>
                  <a:lnTo>
                    <a:pt x="2323967" y="0"/>
                  </a:lnTo>
                  <a:lnTo>
                    <a:pt x="2323967" y="921260"/>
                  </a:lnTo>
                  <a:lnTo>
                    <a:pt x="0" y="921260"/>
                  </a:lnTo>
                  <a:close/>
                </a:path>
              </a:pathLst>
            </a:custGeom>
            <a:solidFill>
              <a:srgbClr val="C9AF7F"/>
            </a:solidFill>
          </p:spPr>
        </p:sp>
        <p:sp>
          <p:nvSpPr>
            <p:cNvPr name="TextBox 4" id="4"/>
            <p:cNvSpPr txBox="true"/>
            <p:nvPr/>
          </p:nvSpPr>
          <p:spPr>
            <a:xfrm>
              <a:off x="0" y="-47625"/>
              <a:ext cx="2323967" cy="9688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8641103"/>
            <a:ext cx="1849117" cy="1645897"/>
            <a:chOff x="0" y="0"/>
            <a:chExt cx="487010" cy="433487"/>
          </a:xfrm>
        </p:grpSpPr>
        <p:sp>
          <p:nvSpPr>
            <p:cNvPr name="Freeform 6" id="6"/>
            <p:cNvSpPr/>
            <p:nvPr/>
          </p:nvSpPr>
          <p:spPr>
            <a:xfrm flipH="false" flipV="false" rot="0">
              <a:off x="0" y="0"/>
              <a:ext cx="487010" cy="433487"/>
            </a:xfrm>
            <a:custGeom>
              <a:avLst/>
              <a:gdLst/>
              <a:ahLst/>
              <a:cxnLst/>
              <a:rect r="r" b="b" t="t" l="l"/>
              <a:pathLst>
                <a:path h="433487" w="487010">
                  <a:moveTo>
                    <a:pt x="0" y="0"/>
                  </a:moveTo>
                  <a:lnTo>
                    <a:pt x="487010" y="0"/>
                  </a:lnTo>
                  <a:lnTo>
                    <a:pt x="487010" y="433487"/>
                  </a:lnTo>
                  <a:lnTo>
                    <a:pt x="0" y="433487"/>
                  </a:lnTo>
                  <a:close/>
                </a:path>
              </a:pathLst>
            </a:custGeom>
            <a:solidFill>
              <a:srgbClr val="CFBDAA"/>
            </a:solidFill>
          </p:spPr>
        </p:sp>
        <p:sp>
          <p:nvSpPr>
            <p:cNvPr name="TextBox 7" id="7"/>
            <p:cNvSpPr txBox="true"/>
            <p:nvPr/>
          </p:nvSpPr>
          <p:spPr>
            <a:xfrm>
              <a:off x="0" y="-47625"/>
              <a:ext cx="487010" cy="48111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731819" y="1348434"/>
            <a:ext cx="5815310" cy="7292669"/>
            <a:chOff x="0" y="0"/>
            <a:chExt cx="7753746" cy="9723558"/>
          </a:xfrm>
        </p:grpSpPr>
        <p:pic>
          <p:nvPicPr>
            <p:cNvPr name="Picture 9" id="9"/>
            <p:cNvPicPr>
              <a:picLocks noChangeAspect="true"/>
            </p:cNvPicPr>
            <p:nvPr/>
          </p:nvPicPr>
          <p:blipFill>
            <a:blip r:embed="rId2"/>
            <a:srcRect l="23435" t="0" r="23435" b="0"/>
            <a:stretch>
              <a:fillRect/>
            </a:stretch>
          </p:blipFill>
          <p:spPr>
            <a:xfrm flipH="false" flipV="false">
              <a:off x="0" y="0"/>
              <a:ext cx="7753746" cy="9723558"/>
            </a:xfrm>
            <a:prstGeom prst="rect">
              <a:avLst/>
            </a:prstGeom>
          </p:spPr>
        </p:pic>
      </p:grpSp>
      <p:sp>
        <p:nvSpPr>
          <p:cNvPr name="Freeform 10" id="10"/>
          <p:cNvSpPr/>
          <p:nvPr/>
        </p:nvSpPr>
        <p:spPr>
          <a:xfrm flipH="false" flipV="false" rot="0">
            <a:off x="2290303" y="8948016"/>
            <a:ext cx="1175029" cy="1338984"/>
          </a:xfrm>
          <a:custGeom>
            <a:avLst/>
            <a:gdLst/>
            <a:ahLst/>
            <a:cxnLst/>
            <a:rect r="r" b="b" t="t" l="l"/>
            <a:pathLst>
              <a:path h="1338984" w="1175029">
                <a:moveTo>
                  <a:pt x="0" y="0"/>
                </a:moveTo>
                <a:lnTo>
                  <a:pt x="1175029" y="0"/>
                </a:lnTo>
                <a:lnTo>
                  <a:pt x="1175029" y="1338984"/>
                </a:lnTo>
                <a:lnTo>
                  <a:pt x="0" y="1338984"/>
                </a:lnTo>
                <a:lnTo>
                  <a:pt x="0" y="0"/>
                </a:lnTo>
                <a:close/>
              </a:path>
            </a:pathLst>
          </a:custGeom>
          <a:blipFill>
            <a:blip r:embed="rId3">
              <a:extLst>
                <a:ext uri="{96DAC541-7B7A-43D3-8B79-37D633B846F1}">
                  <asvg:svgBlip xmlns:asvg="http://schemas.microsoft.com/office/drawing/2016/SVG/main" r:embed="rId4"/>
                </a:ext>
              </a:extLst>
            </a:blip>
            <a:stretch>
              <a:fillRect l="0" t="0" r="0" b="-13033"/>
            </a:stretch>
          </a:blipFill>
        </p:spPr>
      </p:sp>
      <p:sp>
        <p:nvSpPr>
          <p:cNvPr name="TextBox 11" id="11"/>
          <p:cNvSpPr txBox="true"/>
          <p:nvPr/>
        </p:nvSpPr>
        <p:spPr>
          <a:xfrm rot="0">
            <a:off x="444467" y="942658"/>
            <a:ext cx="9381648" cy="1349374"/>
          </a:xfrm>
          <a:prstGeom prst="rect">
            <a:avLst/>
          </a:prstGeom>
        </p:spPr>
        <p:txBody>
          <a:bodyPr anchor="t" rtlCol="false" tIns="0" lIns="0" bIns="0" rIns="0">
            <a:spAutoFit/>
          </a:bodyPr>
          <a:lstStyle/>
          <a:p>
            <a:pPr>
              <a:lnSpc>
                <a:spcPts val="9999"/>
              </a:lnSpc>
            </a:pPr>
            <a:r>
              <a:rPr lang="en-US" sz="9999">
                <a:solidFill>
                  <a:srgbClr val="492D1A"/>
                </a:solidFill>
                <a:latin typeface="Catchy Mager"/>
              </a:rPr>
              <a:t>Finding Purpose</a:t>
            </a:r>
          </a:p>
        </p:txBody>
      </p:sp>
      <p:sp>
        <p:nvSpPr>
          <p:cNvPr name="TextBox 12" id="12"/>
          <p:cNvSpPr txBox="true"/>
          <p:nvPr/>
        </p:nvSpPr>
        <p:spPr>
          <a:xfrm rot="0">
            <a:off x="444467" y="3865566"/>
            <a:ext cx="8699533" cy="4003281"/>
          </a:xfrm>
          <a:prstGeom prst="rect">
            <a:avLst/>
          </a:prstGeom>
        </p:spPr>
        <p:txBody>
          <a:bodyPr anchor="t" rtlCol="false" tIns="0" lIns="0" bIns="0" rIns="0">
            <a:spAutoFit/>
          </a:bodyPr>
          <a:lstStyle/>
          <a:p>
            <a:pPr algn="just">
              <a:lnSpc>
                <a:spcPts val="3202"/>
              </a:lnSpc>
            </a:pPr>
            <a:r>
              <a:rPr lang="en-US" sz="2562">
                <a:solidFill>
                  <a:srgbClr val="76553B"/>
                </a:solidFill>
                <a:latin typeface="Nourd Light"/>
              </a:rPr>
              <a:t>The challenges of the pandemic served as a catalyst for profound inner </a:t>
            </a:r>
            <a:r>
              <a:rPr lang="en-US" sz="2562">
                <a:solidFill>
                  <a:srgbClr val="76553B"/>
                </a:solidFill>
                <a:latin typeface="Nourd Light"/>
              </a:rPr>
              <a:t>transformation. I discovered a newfound sense of clarity, purpose, and alignment with my authentic self. It was through this process of</a:t>
            </a:r>
          </a:p>
          <a:p>
            <a:pPr algn="just">
              <a:lnSpc>
                <a:spcPts val="3202"/>
              </a:lnSpc>
            </a:pPr>
            <a:r>
              <a:rPr lang="en-US" sz="2562">
                <a:solidFill>
                  <a:srgbClr val="76553B"/>
                </a:solidFill>
                <a:latin typeface="Nourd Light"/>
              </a:rPr>
              <a:t>self-discovery that JV Ventures was born, a platform dedicated to empowering others on their own journey of personal growth and fulfillment, by teaming up with the people and teachers that I discovered along the way, and can nowshare with others.</a:t>
            </a:r>
          </a:p>
          <a:p>
            <a:pPr algn="just">
              <a:lnSpc>
                <a:spcPts val="320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428099" y="683539"/>
            <a:ext cx="8993008" cy="1889126"/>
          </a:xfrm>
          <a:prstGeom prst="rect">
            <a:avLst/>
          </a:prstGeom>
        </p:spPr>
        <p:txBody>
          <a:bodyPr anchor="t" rtlCol="false" tIns="0" lIns="0" bIns="0" rIns="0">
            <a:spAutoFit/>
          </a:bodyPr>
          <a:lstStyle/>
          <a:p>
            <a:pPr>
              <a:lnSpc>
                <a:spcPts val="14000"/>
              </a:lnSpc>
            </a:pPr>
            <a:r>
              <a:rPr lang="en-US" sz="14000">
                <a:solidFill>
                  <a:srgbClr val="FFFFFF"/>
                </a:solidFill>
                <a:latin typeface="Catchy Mager"/>
              </a:rPr>
              <a:t>Retreats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654393" y="3299863"/>
            <a:ext cx="7918739" cy="5174498"/>
            <a:chOff x="0" y="0"/>
            <a:chExt cx="10558319" cy="6899330"/>
          </a:xfrm>
        </p:grpSpPr>
        <p:pic>
          <p:nvPicPr>
            <p:cNvPr name="Picture 3" id="3"/>
            <p:cNvPicPr>
              <a:picLocks noChangeAspect="true"/>
            </p:cNvPicPr>
            <p:nvPr/>
          </p:nvPicPr>
          <p:blipFill>
            <a:blip r:embed="rId2"/>
            <a:srcRect l="0" t="1052" r="0" b="1052"/>
            <a:stretch>
              <a:fillRect/>
            </a:stretch>
          </p:blipFill>
          <p:spPr>
            <a:xfrm flipH="false" flipV="false">
              <a:off x="0" y="0"/>
              <a:ext cx="10558319" cy="6899330"/>
            </a:xfrm>
            <a:prstGeom prst="rect">
              <a:avLst/>
            </a:prstGeom>
          </p:spPr>
        </p:pic>
      </p:grpSp>
      <p:grpSp>
        <p:nvGrpSpPr>
          <p:cNvPr name="Group 4" id="4"/>
          <p:cNvGrpSpPr/>
          <p:nvPr/>
        </p:nvGrpSpPr>
        <p:grpSpPr>
          <a:xfrm rot="0">
            <a:off x="7482827" y="2811200"/>
            <a:ext cx="1430512" cy="143051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5A3E"/>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144000" y="3190073"/>
            <a:ext cx="9144000" cy="336383"/>
            <a:chOff x="0" y="0"/>
            <a:chExt cx="2408296" cy="88595"/>
          </a:xfrm>
        </p:grpSpPr>
        <p:sp>
          <p:nvSpPr>
            <p:cNvPr name="Freeform 8" id="8"/>
            <p:cNvSpPr/>
            <p:nvPr/>
          </p:nvSpPr>
          <p:spPr>
            <a:xfrm flipH="false" flipV="false" rot="0">
              <a:off x="0" y="0"/>
              <a:ext cx="2408296" cy="88595"/>
            </a:xfrm>
            <a:custGeom>
              <a:avLst/>
              <a:gdLst/>
              <a:ahLst/>
              <a:cxnLst/>
              <a:rect r="r" b="b" t="t" l="l"/>
              <a:pathLst>
                <a:path h="88595" w="2408296">
                  <a:moveTo>
                    <a:pt x="0" y="0"/>
                  </a:moveTo>
                  <a:lnTo>
                    <a:pt x="2408296" y="0"/>
                  </a:lnTo>
                  <a:lnTo>
                    <a:pt x="2408296" y="88595"/>
                  </a:lnTo>
                  <a:lnTo>
                    <a:pt x="0" y="88595"/>
                  </a:lnTo>
                  <a:close/>
                </a:path>
              </a:pathLst>
            </a:custGeom>
            <a:solidFill>
              <a:srgbClr val="CFBDAA"/>
            </a:solidFill>
          </p:spPr>
        </p:sp>
        <p:sp>
          <p:nvSpPr>
            <p:cNvPr name="TextBox 9" id="9"/>
            <p:cNvSpPr txBox="true"/>
            <p:nvPr/>
          </p:nvSpPr>
          <p:spPr>
            <a:xfrm>
              <a:off x="0" y="-47625"/>
              <a:ext cx="2408296" cy="13622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29442" y="9258300"/>
            <a:ext cx="7168641" cy="1028700"/>
            <a:chOff x="0" y="0"/>
            <a:chExt cx="1888037" cy="270933"/>
          </a:xfrm>
        </p:grpSpPr>
        <p:sp>
          <p:nvSpPr>
            <p:cNvPr name="Freeform 11" id="11"/>
            <p:cNvSpPr/>
            <p:nvPr/>
          </p:nvSpPr>
          <p:spPr>
            <a:xfrm flipH="false" flipV="false" rot="0">
              <a:off x="0" y="0"/>
              <a:ext cx="1888037" cy="270933"/>
            </a:xfrm>
            <a:custGeom>
              <a:avLst/>
              <a:gdLst/>
              <a:ahLst/>
              <a:cxnLst/>
              <a:rect r="r" b="b" t="t" l="l"/>
              <a:pathLst>
                <a:path h="270933" w="1888037">
                  <a:moveTo>
                    <a:pt x="0" y="0"/>
                  </a:moveTo>
                  <a:lnTo>
                    <a:pt x="1888037" y="0"/>
                  </a:lnTo>
                  <a:lnTo>
                    <a:pt x="1888037" y="270933"/>
                  </a:lnTo>
                  <a:lnTo>
                    <a:pt x="0" y="270933"/>
                  </a:lnTo>
                  <a:close/>
                </a:path>
              </a:pathLst>
            </a:custGeom>
            <a:solidFill>
              <a:srgbClr val="CFBDAA"/>
            </a:solidFill>
          </p:spPr>
        </p:sp>
        <p:sp>
          <p:nvSpPr>
            <p:cNvPr name="TextBox 12" id="12"/>
            <p:cNvSpPr txBox="true"/>
            <p:nvPr/>
          </p:nvSpPr>
          <p:spPr>
            <a:xfrm>
              <a:off x="0" y="-47625"/>
              <a:ext cx="1888037" cy="31855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29442" y="1320855"/>
            <a:ext cx="7168641" cy="1195069"/>
          </a:xfrm>
          <a:prstGeom prst="rect">
            <a:avLst/>
          </a:prstGeom>
        </p:spPr>
        <p:txBody>
          <a:bodyPr anchor="t" rtlCol="false" tIns="0" lIns="0" bIns="0" rIns="0">
            <a:spAutoFit/>
          </a:bodyPr>
          <a:lstStyle/>
          <a:p>
            <a:pPr>
              <a:lnSpc>
                <a:spcPts val="8799"/>
              </a:lnSpc>
            </a:pPr>
            <a:r>
              <a:rPr lang="en-US" sz="8799">
                <a:solidFill>
                  <a:srgbClr val="492D1A"/>
                </a:solidFill>
                <a:latin typeface="Catchy Mager"/>
              </a:rPr>
              <a:t>Retreats</a:t>
            </a:r>
          </a:p>
        </p:txBody>
      </p:sp>
      <p:sp>
        <p:nvSpPr>
          <p:cNvPr name="TextBox 14" id="14"/>
          <p:cNvSpPr txBox="true"/>
          <p:nvPr/>
        </p:nvSpPr>
        <p:spPr>
          <a:xfrm rot="0">
            <a:off x="9661867" y="4726606"/>
            <a:ext cx="7597433" cy="3547745"/>
          </a:xfrm>
          <a:prstGeom prst="rect">
            <a:avLst/>
          </a:prstGeom>
        </p:spPr>
        <p:txBody>
          <a:bodyPr anchor="t" rtlCol="false" tIns="0" lIns="0" bIns="0" rIns="0">
            <a:spAutoFit/>
          </a:bodyPr>
          <a:lstStyle/>
          <a:p>
            <a:pPr>
              <a:lnSpc>
                <a:spcPts val="2799"/>
              </a:lnSpc>
            </a:pPr>
            <a:r>
              <a:rPr lang="en-US" sz="2799">
                <a:solidFill>
                  <a:srgbClr val="76553B"/>
                </a:solidFill>
                <a:latin typeface="Nourd Light"/>
              </a:rPr>
              <a:t>In the bustling rhythm of modern life, it's easy to get caught up in the </a:t>
            </a:r>
            <a:r>
              <a:rPr lang="en-US" sz="2799">
                <a:solidFill>
                  <a:srgbClr val="76553B"/>
                </a:solidFill>
                <a:latin typeface="Nourd Light"/>
              </a:rPr>
              <a:t>whirlwind of tasks and responsibilities, losing touch with ourselves and</a:t>
            </a:r>
          </a:p>
          <a:p>
            <a:pPr>
              <a:lnSpc>
                <a:spcPts val="2799"/>
              </a:lnSpc>
            </a:pPr>
            <a:r>
              <a:rPr lang="en-US" sz="2799">
                <a:solidFill>
                  <a:srgbClr val="76553B"/>
                </a:solidFill>
                <a:latin typeface="Nourd Light"/>
              </a:rPr>
              <a:t>each other along the way. </a:t>
            </a:r>
          </a:p>
          <a:p>
            <a:pPr>
              <a:lnSpc>
                <a:spcPts val="2799"/>
              </a:lnSpc>
            </a:pPr>
          </a:p>
          <a:p>
            <a:pPr>
              <a:lnSpc>
                <a:spcPts val="2799"/>
              </a:lnSpc>
            </a:pPr>
            <a:r>
              <a:rPr lang="en-US" sz="2799">
                <a:solidFill>
                  <a:srgbClr val="76553B"/>
                </a:solidFill>
                <a:latin typeface="Nourd Light"/>
              </a:rPr>
              <a:t>That's why we're excited to introduce various themed retreats: from women's only, co-ed, couples, business and youth, so whatever your need, we have a retreat for you. This is a dedicated time to pause, reflect, and recharge.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1718729" y="2596043"/>
            <a:ext cx="3617951" cy="4460921"/>
            <a:chOff x="0" y="0"/>
            <a:chExt cx="4823935" cy="5947894"/>
          </a:xfrm>
        </p:grpSpPr>
        <p:pic>
          <p:nvPicPr>
            <p:cNvPr name="Picture 3" id="3"/>
            <p:cNvPicPr>
              <a:picLocks noChangeAspect="true"/>
            </p:cNvPicPr>
            <p:nvPr/>
          </p:nvPicPr>
          <p:blipFill>
            <a:blip r:embed="rId2"/>
            <a:srcRect l="22982" t="0" r="22982" b="0"/>
            <a:stretch>
              <a:fillRect/>
            </a:stretch>
          </p:blipFill>
          <p:spPr>
            <a:xfrm flipH="false" flipV="false">
              <a:off x="0" y="0"/>
              <a:ext cx="4823935" cy="5947894"/>
            </a:xfrm>
            <a:prstGeom prst="rect">
              <a:avLst/>
            </a:prstGeom>
          </p:spPr>
        </p:pic>
      </p:grpSp>
      <p:grpSp>
        <p:nvGrpSpPr>
          <p:cNvPr name="Group 4" id="4"/>
          <p:cNvGrpSpPr/>
          <p:nvPr/>
        </p:nvGrpSpPr>
        <p:grpSpPr>
          <a:xfrm rot="0">
            <a:off x="7331635" y="2596043"/>
            <a:ext cx="3623247" cy="4460921"/>
            <a:chOff x="0" y="0"/>
            <a:chExt cx="4830996" cy="5947894"/>
          </a:xfrm>
        </p:grpSpPr>
        <p:pic>
          <p:nvPicPr>
            <p:cNvPr name="Picture 5" id="5"/>
            <p:cNvPicPr>
              <a:picLocks noChangeAspect="true"/>
            </p:cNvPicPr>
            <p:nvPr/>
          </p:nvPicPr>
          <p:blipFill>
            <a:blip r:embed="rId3"/>
            <a:srcRect l="0" t="3830" r="0" b="3830"/>
            <a:stretch>
              <a:fillRect/>
            </a:stretch>
          </p:blipFill>
          <p:spPr>
            <a:xfrm flipH="false" flipV="false">
              <a:off x="0" y="0"/>
              <a:ext cx="4830996" cy="5947894"/>
            </a:xfrm>
            <a:prstGeom prst="rect">
              <a:avLst/>
            </a:prstGeom>
          </p:spPr>
        </p:pic>
      </p:grpSp>
      <p:grpSp>
        <p:nvGrpSpPr>
          <p:cNvPr name="Group 6" id="6"/>
          <p:cNvGrpSpPr/>
          <p:nvPr/>
        </p:nvGrpSpPr>
        <p:grpSpPr>
          <a:xfrm rot="0">
            <a:off x="12949836" y="2596514"/>
            <a:ext cx="3617951" cy="4460449"/>
            <a:chOff x="0" y="0"/>
            <a:chExt cx="4823935" cy="5947266"/>
          </a:xfrm>
        </p:grpSpPr>
        <p:pic>
          <p:nvPicPr>
            <p:cNvPr name="Picture 7" id="7"/>
            <p:cNvPicPr>
              <a:picLocks noChangeAspect="true"/>
            </p:cNvPicPr>
            <p:nvPr/>
          </p:nvPicPr>
          <p:blipFill>
            <a:blip r:embed="rId4"/>
            <a:srcRect l="22962" t="0" r="22962" b="0"/>
            <a:stretch>
              <a:fillRect/>
            </a:stretch>
          </p:blipFill>
          <p:spPr>
            <a:xfrm flipH="false" flipV="false">
              <a:off x="0" y="0"/>
              <a:ext cx="4823935" cy="5947266"/>
            </a:xfrm>
            <a:prstGeom prst="rect">
              <a:avLst/>
            </a:prstGeom>
          </p:spPr>
        </p:pic>
      </p:grpSp>
      <p:grpSp>
        <p:nvGrpSpPr>
          <p:cNvPr name="Group 8" id="8"/>
          <p:cNvGrpSpPr/>
          <p:nvPr/>
        </p:nvGrpSpPr>
        <p:grpSpPr>
          <a:xfrm rot="0">
            <a:off x="-643149" y="0"/>
            <a:ext cx="1671849" cy="10287000"/>
            <a:chOff x="0" y="0"/>
            <a:chExt cx="440322" cy="2709333"/>
          </a:xfrm>
        </p:grpSpPr>
        <p:sp>
          <p:nvSpPr>
            <p:cNvPr name="Freeform 9" id="9"/>
            <p:cNvSpPr/>
            <p:nvPr/>
          </p:nvSpPr>
          <p:spPr>
            <a:xfrm flipH="false" flipV="false" rot="0">
              <a:off x="0" y="0"/>
              <a:ext cx="440322" cy="2709333"/>
            </a:xfrm>
            <a:custGeom>
              <a:avLst/>
              <a:gdLst/>
              <a:ahLst/>
              <a:cxnLst/>
              <a:rect r="r" b="b" t="t" l="l"/>
              <a:pathLst>
                <a:path h="2709333" w="440322">
                  <a:moveTo>
                    <a:pt x="0" y="0"/>
                  </a:moveTo>
                  <a:lnTo>
                    <a:pt x="440322" y="0"/>
                  </a:lnTo>
                  <a:lnTo>
                    <a:pt x="440322" y="2709333"/>
                  </a:lnTo>
                  <a:lnTo>
                    <a:pt x="0" y="2709333"/>
                  </a:lnTo>
                  <a:close/>
                </a:path>
              </a:pathLst>
            </a:custGeom>
            <a:solidFill>
              <a:srgbClr val="CFBDAA"/>
            </a:solidFill>
          </p:spPr>
        </p:sp>
        <p:sp>
          <p:nvSpPr>
            <p:cNvPr name="TextBox 10" id="10"/>
            <p:cNvSpPr txBox="true"/>
            <p:nvPr/>
          </p:nvSpPr>
          <p:spPr>
            <a:xfrm>
              <a:off x="0" y="-47625"/>
              <a:ext cx="440322" cy="275695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641606" y="1644649"/>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rPr>
              <a:t>2.Reflection</a:t>
            </a:r>
          </a:p>
        </p:txBody>
      </p:sp>
      <p:sp>
        <p:nvSpPr>
          <p:cNvPr name="TextBox 12" id="12"/>
          <p:cNvSpPr txBox="true"/>
          <p:nvPr/>
        </p:nvSpPr>
        <p:spPr>
          <a:xfrm rot="0">
            <a:off x="1627642" y="7314141"/>
            <a:ext cx="4404363" cy="2148840"/>
          </a:xfrm>
          <a:prstGeom prst="rect">
            <a:avLst/>
          </a:prstGeom>
        </p:spPr>
        <p:txBody>
          <a:bodyPr anchor="t" rtlCol="false" tIns="0" lIns="0" bIns="0" rIns="0">
            <a:spAutoFit/>
          </a:bodyPr>
          <a:lstStyle/>
          <a:p>
            <a:pPr algn="l">
              <a:lnSpc>
                <a:spcPts val="2100"/>
              </a:lnSpc>
            </a:pPr>
            <a:r>
              <a:rPr lang="en-US" sz="2100">
                <a:solidFill>
                  <a:srgbClr val="76553B"/>
                </a:solidFill>
                <a:latin typeface="Nourd Light"/>
              </a:rPr>
              <a:t>Retreats provide an opportunity to step away from the </a:t>
            </a:r>
            <a:r>
              <a:rPr lang="en-US" sz="2100">
                <a:solidFill>
                  <a:srgbClr val="76553B"/>
                </a:solidFill>
                <a:latin typeface="Nourd Light"/>
              </a:rPr>
              <a:t>daily grind and immerse ourselves in a nurturing environment. Whether it's a serene natural setting or a cozy retreat center, the change of scenery offers a chance to reset and replenish our energy reserves.</a:t>
            </a:r>
          </a:p>
        </p:txBody>
      </p:sp>
      <p:sp>
        <p:nvSpPr>
          <p:cNvPr name="TextBox 13" id="13"/>
          <p:cNvSpPr txBox="true"/>
          <p:nvPr/>
        </p:nvSpPr>
        <p:spPr>
          <a:xfrm rot="0">
            <a:off x="12255253" y="1644649"/>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rPr>
              <a:t>3.Connection</a:t>
            </a:r>
          </a:p>
        </p:txBody>
      </p:sp>
      <p:sp>
        <p:nvSpPr>
          <p:cNvPr name="TextBox 14" id="14"/>
          <p:cNvSpPr txBox="true"/>
          <p:nvPr/>
        </p:nvSpPr>
        <p:spPr>
          <a:xfrm rot="0">
            <a:off x="1028700" y="1644649"/>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rPr>
              <a:t>1.Rejuvination</a:t>
            </a:r>
          </a:p>
        </p:txBody>
      </p:sp>
      <p:sp>
        <p:nvSpPr>
          <p:cNvPr name="TextBox 15" id="15"/>
          <p:cNvSpPr txBox="true"/>
          <p:nvPr/>
        </p:nvSpPr>
        <p:spPr>
          <a:xfrm rot="0">
            <a:off x="7147563" y="7314141"/>
            <a:ext cx="4497348" cy="2415540"/>
          </a:xfrm>
          <a:prstGeom prst="rect">
            <a:avLst/>
          </a:prstGeom>
        </p:spPr>
        <p:txBody>
          <a:bodyPr anchor="t" rtlCol="false" tIns="0" lIns="0" bIns="0" rIns="0">
            <a:spAutoFit/>
          </a:bodyPr>
          <a:lstStyle/>
          <a:p>
            <a:pPr>
              <a:lnSpc>
                <a:spcPts val="2100"/>
              </a:lnSpc>
            </a:pPr>
            <a:r>
              <a:rPr lang="en-US" sz="2100">
                <a:solidFill>
                  <a:srgbClr val="76553B"/>
                </a:solidFill>
                <a:latin typeface="Nourd Light"/>
              </a:rPr>
              <a:t>Amidst the hustle and bustle, it's essential to carve </a:t>
            </a:r>
            <a:r>
              <a:rPr lang="en-US" sz="2100">
                <a:solidFill>
                  <a:srgbClr val="76553B"/>
                </a:solidFill>
                <a:latin typeface="Nourd Light"/>
              </a:rPr>
              <a:t>out moments for introspection. Retreats offer dedicated time for self-reflection, allowing us to gain clarity on our goals, values, and priorities. By disconnecting from distractions, we can tune into our inner</a:t>
            </a:r>
          </a:p>
          <a:p>
            <a:pPr>
              <a:lnSpc>
                <a:spcPts val="2100"/>
              </a:lnSpc>
            </a:pPr>
            <a:r>
              <a:rPr lang="en-US" sz="2100">
                <a:solidFill>
                  <a:srgbClr val="76553B"/>
                </a:solidFill>
                <a:latin typeface="Nourd Light"/>
              </a:rPr>
              <a:t>voice and chart a course that aligns with our authentic selves</a:t>
            </a:r>
          </a:p>
        </p:txBody>
      </p:sp>
      <p:sp>
        <p:nvSpPr>
          <p:cNvPr name="TextBox 16" id="16"/>
          <p:cNvSpPr txBox="true"/>
          <p:nvPr/>
        </p:nvSpPr>
        <p:spPr>
          <a:xfrm rot="0">
            <a:off x="12949836" y="7314141"/>
            <a:ext cx="4248526" cy="2682240"/>
          </a:xfrm>
          <a:prstGeom prst="rect">
            <a:avLst/>
          </a:prstGeom>
        </p:spPr>
        <p:txBody>
          <a:bodyPr anchor="t" rtlCol="false" tIns="0" lIns="0" bIns="0" rIns="0">
            <a:spAutoFit/>
          </a:bodyPr>
          <a:lstStyle/>
          <a:p>
            <a:pPr>
              <a:lnSpc>
                <a:spcPts val="2100"/>
              </a:lnSpc>
            </a:pPr>
            <a:r>
              <a:rPr lang="en-US" sz="2100">
                <a:solidFill>
                  <a:srgbClr val="76553B"/>
                </a:solidFill>
                <a:latin typeface="Nourd Light"/>
              </a:rPr>
              <a:t>In our digitally connected yet emotionally distant</a:t>
            </a:r>
            <a:r>
              <a:rPr lang="en-US" sz="2100">
                <a:solidFill>
                  <a:srgbClr val="76553B"/>
                </a:solidFill>
                <a:latin typeface="Nourd Light"/>
              </a:rPr>
              <a:t> world, retreats foster meaningful connections. Away from screens and status updates, we engage in deep conversations, shared experiences, and genuine human connections. Whether with colleagues, friends, or fellow retreat</a:t>
            </a:r>
          </a:p>
          <a:p>
            <a:pPr>
              <a:lnSpc>
                <a:spcPts val="2100"/>
              </a:lnSpc>
            </a:pPr>
            <a:r>
              <a:rPr lang="en-US" sz="2100">
                <a:solidFill>
                  <a:srgbClr val="76553B"/>
                </a:solidFill>
                <a:latin typeface="Nourd Light"/>
              </a:rPr>
              <a:t>participants, these bonds strengthen our sense of belonging and support.</a:t>
            </a:r>
          </a:p>
        </p:txBody>
      </p:sp>
      <p:sp>
        <p:nvSpPr>
          <p:cNvPr name="TextBox 17" id="17"/>
          <p:cNvSpPr txBox="true"/>
          <p:nvPr/>
        </p:nvSpPr>
        <p:spPr>
          <a:xfrm rot="0">
            <a:off x="1294427" y="222251"/>
            <a:ext cx="16203620" cy="1146174"/>
          </a:xfrm>
          <a:prstGeom prst="rect">
            <a:avLst/>
          </a:prstGeom>
        </p:spPr>
        <p:txBody>
          <a:bodyPr anchor="t" rtlCol="false" tIns="0" lIns="0" bIns="0" rIns="0">
            <a:spAutoFit/>
          </a:bodyPr>
          <a:lstStyle/>
          <a:p>
            <a:pPr algn="ctr">
              <a:lnSpc>
                <a:spcPts val="4760"/>
              </a:lnSpc>
            </a:pPr>
            <a:r>
              <a:rPr lang="en-US" sz="3400">
                <a:solidFill>
                  <a:srgbClr val="000000"/>
                </a:solidFill>
                <a:latin typeface="Catchy Mager"/>
              </a:rPr>
              <a:t>Retreats aren't just a luxury; they're a necessity in today's fast-paced</a:t>
            </a:r>
          </a:p>
          <a:p>
            <a:pPr algn="ctr">
              <a:lnSpc>
                <a:spcPts val="4340"/>
              </a:lnSpc>
            </a:pPr>
            <a:r>
              <a:rPr lang="en-US" sz="3100">
                <a:solidFill>
                  <a:srgbClr val="000000"/>
                </a:solidFill>
                <a:latin typeface="Catchy Mager"/>
              </a:rPr>
              <a:t>&gt; world. Here's why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4736446" y="2596043"/>
            <a:ext cx="3617951" cy="4460921"/>
            <a:chOff x="0" y="0"/>
            <a:chExt cx="4823935" cy="5947894"/>
          </a:xfrm>
        </p:grpSpPr>
        <p:pic>
          <p:nvPicPr>
            <p:cNvPr name="Picture 3" id="3"/>
            <p:cNvPicPr>
              <a:picLocks noChangeAspect="true"/>
            </p:cNvPicPr>
            <p:nvPr/>
          </p:nvPicPr>
          <p:blipFill>
            <a:blip r:embed="rId2"/>
            <a:srcRect l="22982" t="0" r="22982" b="0"/>
            <a:stretch>
              <a:fillRect/>
            </a:stretch>
          </p:blipFill>
          <p:spPr>
            <a:xfrm flipH="false" flipV="false">
              <a:off x="0" y="0"/>
              <a:ext cx="4823935" cy="5947894"/>
            </a:xfrm>
            <a:prstGeom prst="rect">
              <a:avLst/>
            </a:prstGeom>
          </p:spPr>
        </p:pic>
      </p:grpSp>
      <p:grpSp>
        <p:nvGrpSpPr>
          <p:cNvPr name="Group 4" id="4"/>
          <p:cNvGrpSpPr/>
          <p:nvPr/>
        </p:nvGrpSpPr>
        <p:grpSpPr>
          <a:xfrm rot="0">
            <a:off x="10349352" y="2596043"/>
            <a:ext cx="3623247" cy="4460921"/>
            <a:chOff x="0" y="0"/>
            <a:chExt cx="4830996" cy="5947894"/>
          </a:xfrm>
        </p:grpSpPr>
        <p:pic>
          <p:nvPicPr>
            <p:cNvPr name="Picture 5" id="5"/>
            <p:cNvPicPr>
              <a:picLocks noChangeAspect="true"/>
            </p:cNvPicPr>
            <p:nvPr/>
          </p:nvPicPr>
          <p:blipFill>
            <a:blip r:embed="rId3"/>
            <a:srcRect l="3429" t="0" r="42456" b="0"/>
            <a:stretch>
              <a:fillRect/>
            </a:stretch>
          </p:blipFill>
          <p:spPr>
            <a:xfrm flipH="false" flipV="false">
              <a:off x="0" y="0"/>
              <a:ext cx="4830996" cy="5947894"/>
            </a:xfrm>
            <a:prstGeom prst="rect">
              <a:avLst/>
            </a:prstGeom>
          </p:spPr>
        </p:pic>
      </p:grpSp>
      <p:grpSp>
        <p:nvGrpSpPr>
          <p:cNvPr name="Group 6" id="6"/>
          <p:cNvGrpSpPr/>
          <p:nvPr/>
        </p:nvGrpSpPr>
        <p:grpSpPr>
          <a:xfrm rot="0">
            <a:off x="-643149" y="0"/>
            <a:ext cx="1671849" cy="10287000"/>
            <a:chOff x="0" y="0"/>
            <a:chExt cx="440322" cy="2709333"/>
          </a:xfrm>
        </p:grpSpPr>
        <p:sp>
          <p:nvSpPr>
            <p:cNvPr name="Freeform 7" id="7"/>
            <p:cNvSpPr/>
            <p:nvPr/>
          </p:nvSpPr>
          <p:spPr>
            <a:xfrm flipH="false" flipV="false" rot="0">
              <a:off x="0" y="0"/>
              <a:ext cx="440322" cy="2709333"/>
            </a:xfrm>
            <a:custGeom>
              <a:avLst/>
              <a:gdLst/>
              <a:ahLst/>
              <a:cxnLst/>
              <a:rect r="r" b="b" t="t" l="l"/>
              <a:pathLst>
                <a:path h="2709333" w="440322">
                  <a:moveTo>
                    <a:pt x="0" y="0"/>
                  </a:moveTo>
                  <a:lnTo>
                    <a:pt x="440322" y="0"/>
                  </a:lnTo>
                  <a:lnTo>
                    <a:pt x="440322" y="2709333"/>
                  </a:lnTo>
                  <a:lnTo>
                    <a:pt x="0" y="2709333"/>
                  </a:lnTo>
                  <a:close/>
                </a:path>
              </a:pathLst>
            </a:custGeom>
            <a:solidFill>
              <a:srgbClr val="CFBDAA"/>
            </a:solidFill>
          </p:spPr>
        </p:sp>
        <p:sp>
          <p:nvSpPr>
            <p:cNvPr name="TextBox 8" id="8"/>
            <p:cNvSpPr txBox="true"/>
            <p:nvPr/>
          </p:nvSpPr>
          <p:spPr>
            <a:xfrm>
              <a:off x="0" y="-47625"/>
              <a:ext cx="440322" cy="275695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659323" y="1644649"/>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rPr>
              <a:t>5.Well Being</a:t>
            </a:r>
          </a:p>
        </p:txBody>
      </p:sp>
      <p:sp>
        <p:nvSpPr>
          <p:cNvPr name="TextBox 10" id="10"/>
          <p:cNvSpPr txBox="true"/>
          <p:nvPr/>
        </p:nvSpPr>
        <p:spPr>
          <a:xfrm rot="0">
            <a:off x="4736446" y="7285564"/>
            <a:ext cx="4084709" cy="2682240"/>
          </a:xfrm>
          <a:prstGeom prst="rect">
            <a:avLst/>
          </a:prstGeom>
        </p:spPr>
        <p:txBody>
          <a:bodyPr anchor="t" rtlCol="false" tIns="0" lIns="0" bIns="0" rIns="0">
            <a:spAutoFit/>
          </a:bodyPr>
          <a:lstStyle/>
          <a:p>
            <a:pPr>
              <a:lnSpc>
                <a:spcPts val="2100"/>
              </a:lnSpc>
            </a:pPr>
            <a:r>
              <a:rPr lang="en-US" sz="2100">
                <a:solidFill>
                  <a:srgbClr val="76553B"/>
                </a:solidFill>
                <a:latin typeface="Nourd Light"/>
              </a:rPr>
              <a:t>Creativity thrives in spaces of stillness and</a:t>
            </a:r>
            <a:r>
              <a:rPr lang="en-US" sz="2100">
                <a:solidFill>
                  <a:srgbClr val="76553B"/>
                </a:solidFill>
                <a:latin typeface="Nourd Light"/>
              </a:rPr>
              <a:t> inspiration. Retreats provide the ideal environment for creative exploration, free from the constraints of everyday pressures. Whether through artistic endeavors, brainstorming sessions, or simply allowing our minds to wander, retreats ignite the spark of innovation and imagination.</a:t>
            </a:r>
          </a:p>
        </p:txBody>
      </p:sp>
      <p:sp>
        <p:nvSpPr>
          <p:cNvPr name="TextBox 11" id="11"/>
          <p:cNvSpPr txBox="true"/>
          <p:nvPr/>
        </p:nvSpPr>
        <p:spPr>
          <a:xfrm rot="0">
            <a:off x="4046417" y="1644649"/>
            <a:ext cx="5003306" cy="761365"/>
          </a:xfrm>
          <a:prstGeom prst="rect">
            <a:avLst/>
          </a:prstGeom>
        </p:spPr>
        <p:txBody>
          <a:bodyPr anchor="t" rtlCol="false" tIns="0" lIns="0" bIns="0" rIns="0">
            <a:spAutoFit/>
          </a:bodyPr>
          <a:lstStyle/>
          <a:p>
            <a:pPr algn="ctr">
              <a:lnSpc>
                <a:spcPts val="5600"/>
              </a:lnSpc>
            </a:pPr>
            <a:r>
              <a:rPr lang="en-US" sz="5600">
                <a:solidFill>
                  <a:srgbClr val="492D1A"/>
                </a:solidFill>
                <a:latin typeface="Catchy Mager"/>
              </a:rPr>
              <a:t>4.Creativity</a:t>
            </a:r>
          </a:p>
        </p:txBody>
      </p:sp>
      <p:sp>
        <p:nvSpPr>
          <p:cNvPr name="TextBox 12" id="12"/>
          <p:cNvSpPr txBox="true"/>
          <p:nvPr/>
        </p:nvSpPr>
        <p:spPr>
          <a:xfrm rot="0">
            <a:off x="10349352" y="7338060"/>
            <a:ext cx="4497348" cy="2415540"/>
          </a:xfrm>
          <a:prstGeom prst="rect">
            <a:avLst/>
          </a:prstGeom>
        </p:spPr>
        <p:txBody>
          <a:bodyPr anchor="t" rtlCol="false" tIns="0" lIns="0" bIns="0" rIns="0">
            <a:spAutoFit/>
          </a:bodyPr>
          <a:lstStyle/>
          <a:p>
            <a:pPr>
              <a:lnSpc>
                <a:spcPts val="2100"/>
              </a:lnSpc>
            </a:pPr>
            <a:r>
              <a:rPr lang="en-US" sz="2100">
                <a:solidFill>
                  <a:srgbClr val="76553B"/>
                </a:solidFill>
                <a:latin typeface="Nourd Light"/>
              </a:rPr>
              <a:t>Mental, emotional, and physical well-being are integral </a:t>
            </a:r>
            <a:r>
              <a:rPr lang="en-US" sz="2100">
                <a:solidFill>
                  <a:srgbClr val="76553B"/>
                </a:solidFill>
                <a:latin typeface="Nourd Light"/>
              </a:rPr>
              <a:t>to our overall health. Retreats offer a holistic approach to well-being, incorporating practices such as mindfulness, yoga, meditation, and healthy living. By prioritizing self-care during retreats, we cultivate habits that sustain us long after we return to our daily routines.</a:t>
            </a:r>
          </a:p>
        </p:txBody>
      </p:sp>
      <p:sp>
        <p:nvSpPr>
          <p:cNvPr name="TextBox 13" id="13"/>
          <p:cNvSpPr txBox="true"/>
          <p:nvPr/>
        </p:nvSpPr>
        <p:spPr>
          <a:xfrm rot="0">
            <a:off x="1252713" y="412751"/>
            <a:ext cx="16203620" cy="1146174"/>
          </a:xfrm>
          <a:prstGeom prst="rect">
            <a:avLst/>
          </a:prstGeom>
        </p:spPr>
        <p:txBody>
          <a:bodyPr anchor="t" rtlCol="false" tIns="0" lIns="0" bIns="0" rIns="0">
            <a:spAutoFit/>
          </a:bodyPr>
          <a:lstStyle/>
          <a:p>
            <a:pPr algn="ctr">
              <a:lnSpc>
                <a:spcPts val="4760"/>
              </a:lnSpc>
            </a:pPr>
            <a:r>
              <a:rPr lang="en-US" sz="3400">
                <a:solidFill>
                  <a:srgbClr val="000000"/>
                </a:solidFill>
                <a:latin typeface="Catchy Mager"/>
              </a:rPr>
              <a:t>Retreats aren't just a luxury; they're a necessity in today's fast-paced</a:t>
            </a:r>
          </a:p>
          <a:p>
            <a:pPr algn="ctr">
              <a:lnSpc>
                <a:spcPts val="4340"/>
              </a:lnSpc>
            </a:pPr>
            <a:r>
              <a:rPr lang="en-US" sz="3100">
                <a:solidFill>
                  <a:srgbClr val="000000"/>
                </a:solidFill>
                <a:latin typeface="Catchy Mager"/>
              </a:rPr>
              <a:t>&gt; world. Here's why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7DDD3"/>
        </a:solidFill>
      </p:bgPr>
    </p:bg>
    <p:spTree>
      <p:nvGrpSpPr>
        <p:cNvPr id="1" name=""/>
        <p:cNvGrpSpPr/>
        <p:nvPr/>
      </p:nvGrpSpPr>
      <p:grpSpPr>
        <a:xfrm>
          <a:off x="0" y="0"/>
          <a:ext cx="0" cy="0"/>
          <a:chOff x="0" y="0"/>
          <a:chExt cx="0" cy="0"/>
        </a:xfrm>
      </p:grpSpPr>
      <p:grpSp>
        <p:nvGrpSpPr>
          <p:cNvPr name="Group 2" id="2"/>
          <p:cNvGrpSpPr/>
          <p:nvPr/>
        </p:nvGrpSpPr>
        <p:grpSpPr>
          <a:xfrm rot="0">
            <a:off x="275096" y="1533855"/>
            <a:ext cx="3483367" cy="4474362"/>
            <a:chOff x="0" y="0"/>
            <a:chExt cx="4644489" cy="5965816"/>
          </a:xfrm>
        </p:grpSpPr>
        <p:pic>
          <p:nvPicPr>
            <p:cNvPr name="Picture 3" id="3"/>
            <p:cNvPicPr>
              <a:picLocks noChangeAspect="true"/>
            </p:cNvPicPr>
            <p:nvPr/>
          </p:nvPicPr>
          <p:blipFill>
            <a:blip r:embed="rId2"/>
            <a:srcRect l="856" t="0" r="47080" b="0"/>
            <a:stretch>
              <a:fillRect/>
            </a:stretch>
          </p:blipFill>
          <p:spPr>
            <a:xfrm flipH="false" flipV="false">
              <a:off x="0" y="0"/>
              <a:ext cx="4644489" cy="5965816"/>
            </a:xfrm>
            <a:prstGeom prst="rect">
              <a:avLst/>
            </a:prstGeom>
          </p:spPr>
        </p:pic>
      </p:grpSp>
      <p:grpSp>
        <p:nvGrpSpPr>
          <p:cNvPr name="Group 4" id="4"/>
          <p:cNvGrpSpPr/>
          <p:nvPr/>
        </p:nvGrpSpPr>
        <p:grpSpPr>
          <a:xfrm rot="0">
            <a:off x="7448265" y="5481650"/>
            <a:ext cx="5096114" cy="4583797"/>
            <a:chOff x="0" y="0"/>
            <a:chExt cx="6794819" cy="6111729"/>
          </a:xfrm>
        </p:grpSpPr>
        <p:pic>
          <p:nvPicPr>
            <p:cNvPr name="Picture 5" id="5"/>
            <p:cNvPicPr>
              <a:picLocks noChangeAspect="true"/>
            </p:cNvPicPr>
            <p:nvPr/>
          </p:nvPicPr>
          <p:blipFill>
            <a:blip r:embed="rId3"/>
            <a:srcRect l="12964" t="0" r="12964" b="0"/>
            <a:stretch>
              <a:fillRect/>
            </a:stretch>
          </p:blipFill>
          <p:spPr>
            <a:xfrm flipH="false" flipV="false">
              <a:off x="0" y="0"/>
              <a:ext cx="6794819" cy="6111729"/>
            </a:xfrm>
            <a:prstGeom prst="rect">
              <a:avLst/>
            </a:prstGeom>
          </p:spPr>
        </p:pic>
      </p:grpSp>
      <p:grpSp>
        <p:nvGrpSpPr>
          <p:cNvPr name="Group 6" id="6"/>
          <p:cNvGrpSpPr/>
          <p:nvPr/>
        </p:nvGrpSpPr>
        <p:grpSpPr>
          <a:xfrm rot="0">
            <a:off x="11459366" y="0"/>
            <a:ext cx="2501653" cy="4879629"/>
            <a:chOff x="0" y="0"/>
            <a:chExt cx="658872" cy="1285170"/>
          </a:xfrm>
        </p:grpSpPr>
        <p:sp>
          <p:nvSpPr>
            <p:cNvPr name="Freeform 7" id="7"/>
            <p:cNvSpPr/>
            <p:nvPr/>
          </p:nvSpPr>
          <p:spPr>
            <a:xfrm flipH="false" flipV="false" rot="0">
              <a:off x="0" y="0"/>
              <a:ext cx="658872" cy="1285170"/>
            </a:xfrm>
            <a:custGeom>
              <a:avLst/>
              <a:gdLst/>
              <a:ahLst/>
              <a:cxnLst/>
              <a:rect r="r" b="b" t="t" l="l"/>
              <a:pathLst>
                <a:path h="1285170" w="658872">
                  <a:moveTo>
                    <a:pt x="0" y="0"/>
                  </a:moveTo>
                  <a:lnTo>
                    <a:pt x="658872" y="0"/>
                  </a:lnTo>
                  <a:lnTo>
                    <a:pt x="658872" y="1285170"/>
                  </a:lnTo>
                  <a:lnTo>
                    <a:pt x="0" y="1285170"/>
                  </a:lnTo>
                  <a:close/>
                </a:path>
              </a:pathLst>
            </a:custGeom>
            <a:solidFill>
              <a:srgbClr val="CFBDAA"/>
            </a:solidFill>
          </p:spPr>
        </p:sp>
        <p:sp>
          <p:nvSpPr>
            <p:cNvPr name="TextBox 8" id="8"/>
            <p:cNvSpPr txBox="true"/>
            <p:nvPr/>
          </p:nvSpPr>
          <p:spPr>
            <a:xfrm>
              <a:off x="0" y="-47625"/>
              <a:ext cx="658872" cy="133279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06074" y="9258300"/>
            <a:ext cx="6026864" cy="983538"/>
            <a:chOff x="0" y="0"/>
            <a:chExt cx="1587322" cy="259039"/>
          </a:xfrm>
        </p:grpSpPr>
        <p:sp>
          <p:nvSpPr>
            <p:cNvPr name="Freeform 10" id="10"/>
            <p:cNvSpPr/>
            <p:nvPr/>
          </p:nvSpPr>
          <p:spPr>
            <a:xfrm flipH="false" flipV="false" rot="0">
              <a:off x="0" y="0"/>
              <a:ext cx="1587322" cy="259039"/>
            </a:xfrm>
            <a:custGeom>
              <a:avLst/>
              <a:gdLst/>
              <a:ahLst/>
              <a:cxnLst/>
              <a:rect r="r" b="b" t="t" l="l"/>
              <a:pathLst>
                <a:path h="259039" w="1587322">
                  <a:moveTo>
                    <a:pt x="0" y="0"/>
                  </a:moveTo>
                  <a:lnTo>
                    <a:pt x="1587322" y="0"/>
                  </a:lnTo>
                  <a:lnTo>
                    <a:pt x="1587322" y="259039"/>
                  </a:lnTo>
                  <a:lnTo>
                    <a:pt x="0" y="259039"/>
                  </a:lnTo>
                  <a:close/>
                </a:path>
              </a:pathLst>
            </a:custGeom>
            <a:solidFill>
              <a:srgbClr val="76553B"/>
            </a:solidFill>
          </p:spPr>
        </p:sp>
        <p:sp>
          <p:nvSpPr>
            <p:cNvPr name="TextBox 11" id="11"/>
            <p:cNvSpPr txBox="true"/>
            <p:nvPr/>
          </p:nvSpPr>
          <p:spPr>
            <a:xfrm>
              <a:off x="0" y="-47625"/>
              <a:ext cx="1587322" cy="30666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374352" y="1987116"/>
            <a:ext cx="2170028" cy="217002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true" flipV="true" rot="0">
            <a:off x="11108057" y="0"/>
            <a:ext cx="7179943" cy="4415665"/>
          </a:xfrm>
          <a:custGeom>
            <a:avLst/>
            <a:gdLst/>
            <a:ahLst/>
            <a:cxnLst/>
            <a:rect r="r" b="b" t="t" l="l"/>
            <a:pathLst>
              <a:path h="4415665" w="7179943">
                <a:moveTo>
                  <a:pt x="7179943" y="4415665"/>
                </a:moveTo>
                <a:lnTo>
                  <a:pt x="0" y="4415665"/>
                </a:lnTo>
                <a:lnTo>
                  <a:pt x="0" y="0"/>
                </a:lnTo>
                <a:lnTo>
                  <a:pt x="7179943" y="0"/>
                </a:lnTo>
                <a:lnTo>
                  <a:pt x="7179943" y="4415665"/>
                </a:lnTo>
                <a:close/>
              </a:path>
            </a:pathLst>
          </a:custGeom>
          <a:blipFill>
            <a:blip r:embed="rId4"/>
            <a:stretch>
              <a:fillRect l="0" t="0" r="0" b="0"/>
            </a:stretch>
          </a:blipFill>
        </p:spPr>
      </p:sp>
      <p:sp>
        <p:nvSpPr>
          <p:cNvPr name="TextBox 16" id="16"/>
          <p:cNvSpPr txBox="true"/>
          <p:nvPr/>
        </p:nvSpPr>
        <p:spPr>
          <a:xfrm rot="0">
            <a:off x="4119506" y="1581480"/>
            <a:ext cx="4106591" cy="3900170"/>
          </a:xfrm>
          <a:prstGeom prst="rect">
            <a:avLst/>
          </a:prstGeom>
        </p:spPr>
        <p:txBody>
          <a:bodyPr anchor="t" rtlCol="false" tIns="0" lIns="0" bIns="0" rIns="0">
            <a:spAutoFit/>
          </a:bodyPr>
          <a:lstStyle/>
          <a:p>
            <a:pPr>
              <a:lnSpc>
                <a:spcPts val="2799"/>
              </a:lnSpc>
            </a:pPr>
            <a:r>
              <a:rPr lang="en-US" sz="2799">
                <a:solidFill>
                  <a:srgbClr val="76553B"/>
                </a:solidFill>
                <a:latin typeface="Nourd Light"/>
              </a:rPr>
              <a:t> At JV Ventures, we recognize the profound benefits that retreats offer in </a:t>
            </a:r>
            <a:r>
              <a:rPr lang="en-US" sz="2799">
                <a:solidFill>
                  <a:srgbClr val="76553B"/>
                </a:solidFill>
                <a:latin typeface="Nourd Light"/>
              </a:rPr>
              <a:t>fostering personal growth, team cohesion, and collective well-being. That's why we're committed to creating opportunities for retreat experiences that nurture mind, body, and spirit.</a:t>
            </a:r>
          </a:p>
        </p:txBody>
      </p:sp>
      <p:sp>
        <p:nvSpPr>
          <p:cNvPr name="TextBox 17" id="17"/>
          <p:cNvSpPr txBox="true"/>
          <p:nvPr/>
        </p:nvSpPr>
        <p:spPr>
          <a:xfrm rot="0">
            <a:off x="12710192" y="6055843"/>
            <a:ext cx="4399442" cy="2842895"/>
          </a:xfrm>
          <a:prstGeom prst="rect">
            <a:avLst/>
          </a:prstGeom>
        </p:spPr>
        <p:txBody>
          <a:bodyPr anchor="t" rtlCol="false" tIns="0" lIns="0" bIns="0" rIns="0">
            <a:spAutoFit/>
          </a:bodyPr>
          <a:lstStyle/>
          <a:p>
            <a:pPr>
              <a:lnSpc>
                <a:spcPts val="2799"/>
              </a:lnSpc>
            </a:pPr>
            <a:r>
              <a:rPr lang="en-US" sz="2799">
                <a:solidFill>
                  <a:srgbClr val="76553B"/>
                </a:solidFill>
                <a:latin typeface="Nourd Light"/>
              </a:rPr>
              <a:t>Join us on this journey of self-discovery, connection, and renewal by</a:t>
            </a:r>
            <a:r>
              <a:rPr lang="en-US" sz="2799">
                <a:solidFill>
                  <a:srgbClr val="76553B"/>
                </a:solidFill>
                <a:latin typeface="Nourd Light"/>
              </a:rPr>
              <a:t> attending one of our Retreats. Together, let's embrace the transformative power of retreats and cultivate a culture of flourishing.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DAGDENgm168</dc:identifier>
  <dcterms:modified xsi:type="dcterms:W3CDTF">2011-08-01T06:04:30Z</dcterms:modified>
  <cp:revision>1</cp:revision>
  <dc:title>JV VENTURES</dc:title>
</cp:coreProperties>
</file>